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notesMasterIdLst>
    <p:notesMasterId r:id="rId28"/>
  </p:notesMasterIdLst>
  <p:handoutMasterIdLst>
    <p:handoutMasterId r:id="rId29"/>
  </p:handoutMasterIdLst>
  <p:sldIdLst>
    <p:sldId id="2844" r:id="rId5"/>
    <p:sldId id="2487" r:id="rId6"/>
    <p:sldId id="2843" r:id="rId7"/>
    <p:sldId id="2573" r:id="rId8"/>
    <p:sldId id="2471" r:id="rId9"/>
    <p:sldId id="2840" r:id="rId10"/>
    <p:sldId id="2841" r:id="rId11"/>
    <p:sldId id="2842" r:id="rId12"/>
    <p:sldId id="2574" r:id="rId13"/>
    <p:sldId id="2564" r:id="rId14"/>
    <p:sldId id="2826" r:id="rId15"/>
    <p:sldId id="2839" r:id="rId16"/>
    <p:sldId id="2568" r:id="rId17"/>
    <p:sldId id="2794" r:id="rId18"/>
    <p:sldId id="2577" r:id="rId19"/>
    <p:sldId id="2578" r:id="rId20"/>
    <p:sldId id="2581" r:id="rId21"/>
    <p:sldId id="2582" r:id="rId22"/>
    <p:sldId id="2583" r:id="rId23"/>
    <p:sldId id="2803" r:id="rId24"/>
    <p:sldId id="2804" r:id="rId25"/>
    <p:sldId id="2587" r:id="rId26"/>
    <p:sldId id="2296" r:id="rId27"/>
  </p:sldIdLst>
  <p:sldSz cx="12192000" cy="6858000"/>
  <p:notesSz cx="6797675" cy="9926638"/>
  <p:defaultTextStyle>
    <a:defPPr>
      <a:defRPr lang="it-IT"/>
    </a:defPPr>
    <a:lvl1pPr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8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8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2" pos="3840" userDrawn="1">
          <p15:clr>
            <a:srgbClr val="A4A3A4"/>
          </p15:clr>
        </p15:guide>
        <p15:guide id="3" orient="horz" pos="1162" userDrawn="1">
          <p15:clr>
            <a:srgbClr val="A4A3A4"/>
          </p15:clr>
        </p15:guide>
      </p15:sldGuideLst>
    </p:ext>
    <p:ext uri="{2D200454-40CA-4A62-9FC3-DE9A4176ACB9}">
      <p15:notesGuideLst xmlns:p15="http://schemas.microsoft.com/office/powerpoint/2012/main" xmlns="">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FD9"/>
    <a:srgbClr val="19194D"/>
    <a:srgbClr val="F2F2F2"/>
    <a:srgbClr val="E5F4D5"/>
    <a:srgbClr val="C61D1D"/>
    <a:srgbClr val="92D050"/>
    <a:srgbClr val="548123"/>
    <a:srgbClr val="009E47"/>
    <a:srgbClr val="F4D4D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875514-7DBC-4586-8B92-85C71948D24E}" v="14" dt="2022-04-05T15:47:22.538"/>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18" autoAdjust="0"/>
    <p:restoredTop sz="94061" autoAdjust="0"/>
  </p:normalViewPr>
  <p:slideViewPr>
    <p:cSldViewPr snapToGrid="0">
      <p:cViewPr>
        <p:scale>
          <a:sx n="121" d="100"/>
          <a:sy n="121" d="100"/>
        </p:scale>
        <p:origin x="-162" y="216"/>
      </p:cViewPr>
      <p:guideLst>
        <p:guide orient="horz" pos="1162"/>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bara Esposito" userId="b586edc0-3f9b-4304-a186-17beacd48a10" providerId="ADAL" clId="{49875514-7DBC-4586-8B92-85C71948D24E}"/>
    <pc:docChg chg="undo redo custSel addSld delSld modSld">
      <pc:chgData name="Barbara Esposito" userId="b586edc0-3f9b-4304-a186-17beacd48a10" providerId="ADAL" clId="{49875514-7DBC-4586-8B92-85C71948D24E}" dt="2022-04-05T15:49:52.079" v="3825" actId="20577"/>
      <pc:docMkLst>
        <pc:docMk/>
      </pc:docMkLst>
      <pc:sldChg chg="del">
        <pc:chgData name="Barbara Esposito" userId="b586edc0-3f9b-4304-a186-17beacd48a10" providerId="ADAL" clId="{49875514-7DBC-4586-8B92-85C71948D24E}" dt="2022-04-05T13:53:19.707" v="83" actId="47"/>
        <pc:sldMkLst>
          <pc:docMk/>
          <pc:sldMk cId="2534559234" sldId="2338"/>
        </pc:sldMkLst>
      </pc:sldChg>
      <pc:sldChg chg="add del">
        <pc:chgData name="Barbara Esposito" userId="b586edc0-3f9b-4304-a186-17beacd48a10" providerId="ADAL" clId="{49875514-7DBC-4586-8B92-85C71948D24E}" dt="2022-04-05T14:01:26.070" v="568" actId="47"/>
        <pc:sldMkLst>
          <pc:docMk/>
          <pc:sldMk cId="317704653" sldId="2366"/>
        </pc:sldMkLst>
      </pc:sldChg>
      <pc:sldChg chg="modSp mod">
        <pc:chgData name="Barbara Esposito" userId="b586edc0-3f9b-4304-a186-17beacd48a10" providerId="ADAL" clId="{49875514-7DBC-4586-8B92-85C71948D24E}" dt="2022-04-05T15:40:10.297" v="3636" actId="6549"/>
        <pc:sldMkLst>
          <pc:docMk/>
          <pc:sldMk cId="3811765153" sldId="2471"/>
        </pc:sldMkLst>
        <pc:spChg chg="mod">
          <ac:chgData name="Barbara Esposito" userId="b586edc0-3f9b-4304-a186-17beacd48a10" providerId="ADAL" clId="{49875514-7DBC-4586-8B92-85C71948D24E}" dt="2022-04-05T15:40:10.297" v="3636" actId="6549"/>
          <ac:spMkLst>
            <pc:docMk/>
            <pc:sldMk cId="3811765153" sldId="2471"/>
            <ac:spMk id="2" creationId="{E9AABDCA-59DC-4512-9632-3EF0727EEE02}"/>
          </ac:spMkLst>
        </pc:spChg>
        <pc:spChg chg="mod">
          <ac:chgData name="Barbara Esposito" userId="b586edc0-3f9b-4304-a186-17beacd48a10" providerId="ADAL" clId="{49875514-7DBC-4586-8B92-85C71948D24E}" dt="2022-04-05T14:59:20.845" v="2520" actId="20577"/>
          <ac:spMkLst>
            <pc:docMk/>
            <pc:sldMk cId="3811765153" sldId="2471"/>
            <ac:spMk id="3" creationId="{A93E67B5-9D87-47BD-B679-363F04023677}"/>
          </ac:spMkLst>
        </pc:spChg>
      </pc:sldChg>
      <pc:sldChg chg="modSp mod">
        <pc:chgData name="Barbara Esposito" userId="b586edc0-3f9b-4304-a186-17beacd48a10" providerId="ADAL" clId="{49875514-7DBC-4586-8B92-85C71948D24E}" dt="2022-04-05T15:40:46.455" v="3691" actId="20577"/>
        <pc:sldMkLst>
          <pc:docMk/>
          <pc:sldMk cId="3305798819" sldId="2487"/>
        </pc:sldMkLst>
        <pc:spChg chg="mod">
          <ac:chgData name="Barbara Esposito" userId="b586edc0-3f9b-4304-a186-17beacd48a10" providerId="ADAL" clId="{49875514-7DBC-4586-8B92-85C71948D24E}" dt="2022-04-05T15:40:46.455" v="3691" actId="20577"/>
          <ac:spMkLst>
            <pc:docMk/>
            <pc:sldMk cId="3305798819" sldId="2487"/>
            <ac:spMk id="11" creationId="{D63F6662-1686-4BAE-9354-A20069459C0E}"/>
          </ac:spMkLst>
        </pc:spChg>
      </pc:sldChg>
      <pc:sldChg chg="del">
        <pc:chgData name="Barbara Esposito" userId="b586edc0-3f9b-4304-a186-17beacd48a10" providerId="ADAL" clId="{49875514-7DBC-4586-8B92-85C71948D24E}" dt="2022-04-05T14:04:05.689" v="634" actId="47"/>
        <pc:sldMkLst>
          <pc:docMk/>
          <pc:sldMk cId="4204662946" sldId="2550"/>
        </pc:sldMkLst>
      </pc:sldChg>
      <pc:sldChg chg="addSp delSp modSp mod">
        <pc:chgData name="Barbara Esposito" userId="b586edc0-3f9b-4304-a186-17beacd48a10" providerId="ADAL" clId="{49875514-7DBC-4586-8B92-85C71948D24E}" dt="2022-04-05T15:38:37.680" v="3547" actId="14100"/>
        <pc:sldMkLst>
          <pc:docMk/>
          <pc:sldMk cId="2941762314" sldId="2564"/>
        </pc:sldMkLst>
        <pc:spChg chg="del">
          <ac:chgData name="Barbara Esposito" userId="b586edc0-3f9b-4304-a186-17beacd48a10" providerId="ADAL" clId="{49875514-7DBC-4586-8B92-85C71948D24E}" dt="2022-04-05T13:46:44.223" v="1" actId="478"/>
          <ac:spMkLst>
            <pc:docMk/>
            <pc:sldMk cId="2941762314" sldId="2564"/>
            <ac:spMk id="2" creationId="{D2140E75-3C93-4D0F-831A-A6239F1F961C}"/>
          </ac:spMkLst>
        </pc:spChg>
        <pc:spChg chg="mod">
          <ac:chgData name="Barbara Esposito" userId="b586edc0-3f9b-4304-a186-17beacd48a10" providerId="ADAL" clId="{49875514-7DBC-4586-8B92-85C71948D24E}" dt="2022-04-05T15:38:37.680" v="3547" actId="14100"/>
          <ac:spMkLst>
            <pc:docMk/>
            <pc:sldMk cId="2941762314" sldId="2564"/>
            <ac:spMk id="4" creationId="{CC66D125-0C5E-4593-8936-DFF7151F8066}"/>
          </ac:spMkLst>
        </pc:spChg>
        <pc:spChg chg="del">
          <ac:chgData name="Barbara Esposito" userId="b586edc0-3f9b-4304-a186-17beacd48a10" providerId="ADAL" clId="{49875514-7DBC-4586-8B92-85C71948D24E}" dt="2022-04-05T13:46:44.223" v="1" actId="478"/>
          <ac:spMkLst>
            <pc:docMk/>
            <pc:sldMk cId="2941762314" sldId="2564"/>
            <ac:spMk id="7" creationId="{07224E4B-74E8-44AD-A3F1-50BB00AC4F26}"/>
          </ac:spMkLst>
        </pc:spChg>
        <pc:spChg chg="del">
          <ac:chgData name="Barbara Esposito" userId="b586edc0-3f9b-4304-a186-17beacd48a10" providerId="ADAL" clId="{49875514-7DBC-4586-8B92-85C71948D24E}" dt="2022-04-05T13:46:44.223" v="1" actId="478"/>
          <ac:spMkLst>
            <pc:docMk/>
            <pc:sldMk cId="2941762314" sldId="2564"/>
            <ac:spMk id="8" creationId="{CBCDE5D7-0265-40D3-AAD0-422D55A1B4B9}"/>
          </ac:spMkLst>
        </pc:spChg>
        <pc:spChg chg="del">
          <ac:chgData name="Barbara Esposito" userId="b586edc0-3f9b-4304-a186-17beacd48a10" providerId="ADAL" clId="{49875514-7DBC-4586-8B92-85C71948D24E}" dt="2022-04-05T13:46:44.223" v="1" actId="478"/>
          <ac:spMkLst>
            <pc:docMk/>
            <pc:sldMk cId="2941762314" sldId="2564"/>
            <ac:spMk id="9" creationId="{7B98E53B-DC1D-4860-993F-91715195B6EE}"/>
          </ac:spMkLst>
        </pc:spChg>
        <pc:spChg chg="del">
          <ac:chgData name="Barbara Esposito" userId="b586edc0-3f9b-4304-a186-17beacd48a10" providerId="ADAL" clId="{49875514-7DBC-4586-8B92-85C71948D24E}" dt="2022-04-05T13:46:44.223" v="1" actId="478"/>
          <ac:spMkLst>
            <pc:docMk/>
            <pc:sldMk cId="2941762314" sldId="2564"/>
            <ac:spMk id="11" creationId="{89264EA6-C14D-4D58-8AE6-3841667E6BFD}"/>
          </ac:spMkLst>
        </pc:spChg>
        <pc:spChg chg="del">
          <ac:chgData name="Barbara Esposito" userId="b586edc0-3f9b-4304-a186-17beacd48a10" providerId="ADAL" clId="{49875514-7DBC-4586-8B92-85C71948D24E}" dt="2022-04-05T13:46:44.223" v="1" actId="478"/>
          <ac:spMkLst>
            <pc:docMk/>
            <pc:sldMk cId="2941762314" sldId="2564"/>
            <ac:spMk id="12" creationId="{1D787E02-74EC-4B1E-A2D6-80FF92138118}"/>
          </ac:spMkLst>
        </pc:spChg>
        <pc:spChg chg="del">
          <ac:chgData name="Barbara Esposito" userId="b586edc0-3f9b-4304-a186-17beacd48a10" providerId="ADAL" clId="{49875514-7DBC-4586-8B92-85C71948D24E}" dt="2022-04-05T13:46:44.223" v="1" actId="478"/>
          <ac:spMkLst>
            <pc:docMk/>
            <pc:sldMk cId="2941762314" sldId="2564"/>
            <ac:spMk id="13" creationId="{8A9014A2-AAE0-4221-82E9-F272F2D478D7}"/>
          </ac:spMkLst>
        </pc:spChg>
        <pc:spChg chg="del">
          <ac:chgData name="Barbara Esposito" userId="b586edc0-3f9b-4304-a186-17beacd48a10" providerId="ADAL" clId="{49875514-7DBC-4586-8B92-85C71948D24E}" dt="2022-04-05T13:46:44.223" v="1" actId="478"/>
          <ac:spMkLst>
            <pc:docMk/>
            <pc:sldMk cId="2941762314" sldId="2564"/>
            <ac:spMk id="14" creationId="{67B64498-E3B0-4DA1-B39F-DA45538AE370}"/>
          </ac:spMkLst>
        </pc:spChg>
        <pc:spChg chg="del">
          <ac:chgData name="Barbara Esposito" userId="b586edc0-3f9b-4304-a186-17beacd48a10" providerId="ADAL" clId="{49875514-7DBC-4586-8B92-85C71948D24E}" dt="2022-04-05T13:46:44.223" v="1" actId="478"/>
          <ac:spMkLst>
            <pc:docMk/>
            <pc:sldMk cId="2941762314" sldId="2564"/>
            <ac:spMk id="15" creationId="{51D2DCD8-BEF3-4E1C-AE3D-B84F9D22FA84}"/>
          </ac:spMkLst>
        </pc:spChg>
        <pc:spChg chg="del">
          <ac:chgData name="Barbara Esposito" userId="b586edc0-3f9b-4304-a186-17beacd48a10" providerId="ADAL" clId="{49875514-7DBC-4586-8B92-85C71948D24E}" dt="2022-04-05T13:46:44.223" v="1" actId="478"/>
          <ac:spMkLst>
            <pc:docMk/>
            <pc:sldMk cId="2941762314" sldId="2564"/>
            <ac:spMk id="16" creationId="{70FB2312-7E77-458D-ABA0-4B6D7AEA083E}"/>
          </ac:spMkLst>
        </pc:spChg>
        <pc:spChg chg="del">
          <ac:chgData name="Barbara Esposito" userId="b586edc0-3f9b-4304-a186-17beacd48a10" providerId="ADAL" clId="{49875514-7DBC-4586-8B92-85C71948D24E}" dt="2022-04-05T13:46:44.223" v="1" actId="478"/>
          <ac:spMkLst>
            <pc:docMk/>
            <pc:sldMk cId="2941762314" sldId="2564"/>
            <ac:spMk id="17" creationId="{AD32658F-4DAE-433E-9527-D50C752D63C6}"/>
          </ac:spMkLst>
        </pc:spChg>
        <pc:spChg chg="del">
          <ac:chgData name="Barbara Esposito" userId="b586edc0-3f9b-4304-a186-17beacd48a10" providerId="ADAL" clId="{49875514-7DBC-4586-8B92-85C71948D24E}" dt="2022-04-05T13:46:44.223" v="1" actId="478"/>
          <ac:spMkLst>
            <pc:docMk/>
            <pc:sldMk cId="2941762314" sldId="2564"/>
            <ac:spMk id="18" creationId="{6C33A54B-9A4F-4AD6-8AC5-166915B4CF0A}"/>
          </ac:spMkLst>
        </pc:spChg>
        <pc:spChg chg="add del mod">
          <ac:chgData name="Barbara Esposito" userId="b586edc0-3f9b-4304-a186-17beacd48a10" providerId="ADAL" clId="{49875514-7DBC-4586-8B92-85C71948D24E}" dt="2022-04-05T13:47:21.847" v="10" actId="478"/>
          <ac:spMkLst>
            <pc:docMk/>
            <pc:sldMk cId="2941762314" sldId="2564"/>
            <ac:spMk id="23" creationId="{922F8F1E-FC61-4B76-8404-6378F63C4BBE}"/>
          </ac:spMkLst>
        </pc:spChg>
        <pc:spChg chg="add mod">
          <ac:chgData name="Barbara Esposito" userId="b586edc0-3f9b-4304-a186-17beacd48a10" providerId="ADAL" clId="{49875514-7DBC-4586-8B92-85C71948D24E}" dt="2022-04-05T15:36:57.421" v="3449" actId="208"/>
          <ac:spMkLst>
            <pc:docMk/>
            <pc:sldMk cId="2941762314" sldId="2564"/>
            <ac:spMk id="25" creationId="{90D8CB79-D2E0-4ADC-9BAE-7D1EA76B2021}"/>
          </ac:spMkLst>
        </pc:spChg>
        <pc:spChg chg="mod">
          <ac:chgData name="Barbara Esposito" userId="b586edc0-3f9b-4304-a186-17beacd48a10" providerId="ADAL" clId="{49875514-7DBC-4586-8B92-85C71948D24E}" dt="2022-04-05T15:37:06.463" v="3450" actId="1076"/>
          <ac:spMkLst>
            <pc:docMk/>
            <pc:sldMk cId="2941762314" sldId="2564"/>
            <ac:spMk id="37" creationId="{326CE56F-1B52-4EB2-A6AE-BE56EC124AF6}"/>
          </ac:spMkLst>
        </pc:spChg>
        <pc:spChg chg="del">
          <ac:chgData name="Barbara Esposito" userId="b586edc0-3f9b-4304-a186-17beacd48a10" providerId="ADAL" clId="{49875514-7DBC-4586-8B92-85C71948D24E}" dt="2022-04-05T13:46:47.065" v="2" actId="478"/>
          <ac:spMkLst>
            <pc:docMk/>
            <pc:sldMk cId="2941762314" sldId="2564"/>
            <ac:spMk id="38" creationId="{23F19789-3018-4CFC-BFE5-7BE30F8F020B}"/>
          </ac:spMkLst>
        </pc:spChg>
        <pc:spChg chg="add mod">
          <ac:chgData name="Barbara Esposito" userId="b586edc0-3f9b-4304-a186-17beacd48a10" providerId="ADAL" clId="{49875514-7DBC-4586-8B92-85C71948D24E}" dt="2022-04-05T15:36:42.662" v="3448" actId="14100"/>
          <ac:spMkLst>
            <pc:docMk/>
            <pc:sldMk cId="2941762314" sldId="2564"/>
            <ac:spMk id="41" creationId="{97041026-C4B0-4AF9-87C2-168D528EA126}"/>
          </ac:spMkLst>
        </pc:spChg>
        <pc:spChg chg="mod">
          <ac:chgData name="Barbara Esposito" userId="b586edc0-3f9b-4304-a186-17beacd48a10" providerId="ADAL" clId="{49875514-7DBC-4586-8B92-85C71948D24E}" dt="2022-04-05T15:37:06.463" v="3450" actId="1076"/>
          <ac:spMkLst>
            <pc:docMk/>
            <pc:sldMk cId="2941762314" sldId="2564"/>
            <ac:spMk id="69" creationId="{0965ADF0-ADA2-427C-A422-C56DD490C4D8}"/>
          </ac:spMkLst>
        </pc:spChg>
        <pc:spChg chg="mod">
          <ac:chgData name="Barbara Esposito" userId="b586edc0-3f9b-4304-a186-17beacd48a10" providerId="ADAL" clId="{49875514-7DBC-4586-8B92-85C71948D24E}" dt="2022-04-05T15:37:22.182" v="3451" actId="14100"/>
          <ac:spMkLst>
            <pc:docMk/>
            <pc:sldMk cId="2941762314" sldId="2564"/>
            <ac:spMk id="70" creationId="{70E12E96-820E-47BE-ABBF-52A09BB9CAAC}"/>
          </ac:spMkLst>
        </pc:spChg>
        <pc:spChg chg="mod">
          <ac:chgData name="Barbara Esposito" userId="b586edc0-3f9b-4304-a186-17beacd48a10" providerId="ADAL" clId="{49875514-7DBC-4586-8B92-85C71948D24E}" dt="2022-04-05T15:37:06.463" v="3450" actId="1076"/>
          <ac:spMkLst>
            <pc:docMk/>
            <pc:sldMk cId="2941762314" sldId="2564"/>
            <ac:spMk id="71" creationId="{D0EB5926-5DB7-4A3A-A899-BEBA00862670}"/>
          </ac:spMkLst>
        </pc:spChg>
        <pc:spChg chg="mod">
          <ac:chgData name="Barbara Esposito" userId="b586edc0-3f9b-4304-a186-17beacd48a10" providerId="ADAL" clId="{49875514-7DBC-4586-8B92-85C71948D24E}" dt="2022-04-05T15:37:06.463" v="3450" actId="1076"/>
          <ac:spMkLst>
            <pc:docMk/>
            <pc:sldMk cId="2941762314" sldId="2564"/>
            <ac:spMk id="73" creationId="{B80784BF-C176-435E-A0AC-124FE5637AF8}"/>
          </ac:spMkLst>
        </pc:spChg>
        <pc:spChg chg="mod">
          <ac:chgData name="Barbara Esposito" userId="b586edc0-3f9b-4304-a186-17beacd48a10" providerId="ADAL" clId="{49875514-7DBC-4586-8B92-85C71948D24E}" dt="2022-04-05T15:37:06.463" v="3450" actId="1076"/>
          <ac:spMkLst>
            <pc:docMk/>
            <pc:sldMk cId="2941762314" sldId="2564"/>
            <ac:spMk id="74" creationId="{4593F359-FE03-4847-B9B2-10D2A635DA17}"/>
          </ac:spMkLst>
        </pc:spChg>
        <pc:spChg chg="mod">
          <ac:chgData name="Barbara Esposito" userId="b586edc0-3f9b-4304-a186-17beacd48a10" providerId="ADAL" clId="{49875514-7DBC-4586-8B92-85C71948D24E}" dt="2022-04-05T15:37:06.463" v="3450" actId="1076"/>
          <ac:spMkLst>
            <pc:docMk/>
            <pc:sldMk cId="2941762314" sldId="2564"/>
            <ac:spMk id="75" creationId="{271FEC7D-7A31-4D5A-90AF-06C65EDADBE2}"/>
          </ac:spMkLst>
        </pc:spChg>
        <pc:spChg chg="mod">
          <ac:chgData name="Barbara Esposito" userId="b586edc0-3f9b-4304-a186-17beacd48a10" providerId="ADAL" clId="{49875514-7DBC-4586-8B92-85C71948D24E}" dt="2022-04-05T15:37:06.463" v="3450" actId="1076"/>
          <ac:spMkLst>
            <pc:docMk/>
            <pc:sldMk cId="2941762314" sldId="2564"/>
            <ac:spMk id="76" creationId="{93A4DC67-B338-40D6-A137-41BF8F83D65E}"/>
          </ac:spMkLst>
        </pc:spChg>
        <pc:spChg chg="mod">
          <ac:chgData name="Barbara Esposito" userId="b586edc0-3f9b-4304-a186-17beacd48a10" providerId="ADAL" clId="{49875514-7DBC-4586-8B92-85C71948D24E}" dt="2022-04-05T15:37:06.463" v="3450" actId="1076"/>
          <ac:spMkLst>
            <pc:docMk/>
            <pc:sldMk cId="2941762314" sldId="2564"/>
            <ac:spMk id="77" creationId="{AE148BCA-642D-4342-8162-EEC1B3EF1476}"/>
          </ac:spMkLst>
        </pc:spChg>
        <pc:spChg chg="mod">
          <ac:chgData name="Barbara Esposito" userId="b586edc0-3f9b-4304-a186-17beacd48a10" providerId="ADAL" clId="{49875514-7DBC-4586-8B92-85C71948D24E}" dt="2022-04-05T15:37:06.463" v="3450" actId="1076"/>
          <ac:spMkLst>
            <pc:docMk/>
            <pc:sldMk cId="2941762314" sldId="2564"/>
            <ac:spMk id="87" creationId="{3FBC24BC-1709-4FC6-AD39-B53D68F6B002}"/>
          </ac:spMkLst>
        </pc:spChg>
        <pc:spChg chg="del">
          <ac:chgData name="Barbara Esposito" userId="b586edc0-3f9b-4304-a186-17beacd48a10" providerId="ADAL" clId="{49875514-7DBC-4586-8B92-85C71948D24E}" dt="2022-04-05T13:46:44.223" v="1" actId="478"/>
          <ac:spMkLst>
            <pc:docMk/>
            <pc:sldMk cId="2941762314" sldId="2564"/>
            <ac:spMk id="88" creationId="{57048F8B-11AB-44EB-80CD-95B3A6013593}"/>
          </ac:spMkLst>
        </pc:spChg>
        <pc:graphicFrameChg chg="del">
          <ac:chgData name="Barbara Esposito" userId="b586edc0-3f9b-4304-a186-17beacd48a10" providerId="ADAL" clId="{49875514-7DBC-4586-8B92-85C71948D24E}" dt="2022-04-05T13:46:44.223" v="1" actId="478"/>
          <ac:graphicFrameMkLst>
            <pc:docMk/>
            <pc:sldMk cId="2941762314" sldId="2564"/>
            <ac:graphicFrameMk id="6" creationId="{ACC84D0D-3464-4731-807F-DDA831FA67B7}"/>
          </ac:graphicFrameMkLst>
        </pc:graphicFrameChg>
        <pc:graphicFrameChg chg="add mod modGraphic">
          <ac:chgData name="Barbara Esposito" userId="b586edc0-3f9b-4304-a186-17beacd48a10" providerId="ADAL" clId="{49875514-7DBC-4586-8B92-85C71948D24E}" dt="2022-04-05T15:36:25.366" v="3445" actId="1076"/>
          <ac:graphicFrameMkLst>
            <pc:docMk/>
            <pc:sldMk cId="2941762314" sldId="2564"/>
            <ac:graphicFrameMk id="21" creationId="{2074127A-F7DB-4BDB-B081-775E74F2D4B0}"/>
          </ac:graphicFrameMkLst>
        </pc:graphicFrameChg>
        <pc:graphicFrameChg chg="mod">
          <ac:chgData name="Barbara Esposito" userId="b586edc0-3f9b-4304-a186-17beacd48a10" providerId="ADAL" clId="{49875514-7DBC-4586-8B92-85C71948D24E}" dt="2022-04-05T15:37:06.463" v="3450" actId="1076"/>
          <ac:graphicFrameMkLst>
            <pc:docMk/>
            <pc:sldMk cId="2941762314" sldId="2564"/>
            <ac:graphicFrameMk id="79" creationId="{91EF0E90-4558-48FB-883D-CFCF087BC038}"/>
          </ac:graphicFrameMkLst>
        </pc:graphicFrameChg>
        <pc:graphicFrameChg chg="mod">
          <ac:chgData name="Barbara Esposito" userId="b586edc0-3f9b-4304-a186-17beacd48a10" providerId="ADAL" clId="{49875514-7DBC-4586-8B92-85C71948D24E}" dt="2022-04-05T15:37:06.463" v="3450" actId="1076"/>
          <ac:graphicFrameMkLst>
            <pc:docMk/>
            <pc:sldMk cId="2941762314" sldId="2564"/>
            <ac:graphicFrameMk id="81" creationId="{7038B359-2D94-4DC1-9DC3-A87847880064}"/>
          </ac:graphicFrameMkLst>
        </pc:graphicFrameChg>
        <pc:graphicFrameChg chg="mod">
          <ac:chgData name="Barbara Esposito" userId="b586edc0-3f9b-4304-a186-17beacd48a10" providerId="ADAL" clId="{49875514-7DBC-4586-8B92-85C71948D24E}" dt="2022-04-05T15:37:06.463" v="3450" actId="1076"/>
          <ac:graphicFrameMkLst>
            <pc:docMk/>
            <pc:sldMk cId="2941762314" sldId="2564"/>
            <ac:graphicFrameMk id="82" creationId="{9D87B5A3-D074-4A0B-91BA-81DB612D7599}"/>
          </ac:graphicFrameMkLst>
        </pc:graphicFrameChg>
        <pc:graphicFrameChg chg="mod">
          <ac:chgData name="Barbara Esposito" userId="b586edc0-3f9b-4304-a186-17beacd48a10" providerId="ADAL" clId="{49875514-7DBC-4586-8B92-85C71948D24E}" dt="2022-04-05T15:37:06.463" v="3450" actId="1076"/>
          <ac:graphicFrameMkLst>
            <pc:docMk/>
            <pc:sldMk cId="2941762314" sldId="2564"/>
            <ac:graphicFrameMk id="83" creationId="{007DDEAF-730A-4435-AD0F-C8064917BA6B}"/>
          </ac:graphicFrameMkLst>
        </pc:graphicFrameChg>
        <pc:picChg chg="del">
          <ac:chgData name="Barbara Esposito" userId="b586edc0-3f9b-4304-a186-17beacd48a10" providerId="ADAL" clId="{49875514-7DBC-4586-8B92-85C71948D24E}" dt="2022-04-05T13:46:44.223" v="1" actId="478"/>
          <ac:picMkLst>
            <pc:docMk/>
            <pc:sldMk cId="2941762314" sldId="2564"/>
            <ac:picMk id="5" creationId="{372A8BE3-37C5-46F0-AE1E-CE257A601D9B}"/>
          </ac:picMkLst>
        </pc:picChg>
        <pc:picChg chg="mod">
          <ac:chgData name="Barbara Esposito" userId="b586edc0-3f9b-4304-a186-17beacd48a10" providerId="ADAL" clId="{49875514-7DBC-4586-8B92-85C71948D24E}" dt="2022-04-05T15:37:06.463" v="3450" actId="1076"/>
          <ac:picMkLst>
            <pc:docMk/>
            <pc:sldMk cId="2941762314" sldId="2564"/>
            <ac:picMk id="19" creationId="{34AFCF7A-56BE-414E-A5BF-1219F44CAFD9}"/>
          </ac:picMkLst>
        </pc:picChg>
        <pc:picChg chg="mod">
          <ac:chgData name="Barbara Esposito" userId="b586edc0-3f9b-4304-a186-17beacd48a10" providerId="ADAL" clId="{49875514-7DBC-4586-8B92-85C71948D24E}" dt="2022-04-05T15:37:06.463" v="3450" actId="1076"/>
          <ac:picMkLst>
            <pc:docMk/>
            <pc:sldMk cId="2941762314" sldId="2564"/>
            <ac:picMk id="20" creationId="{EB5C7F71-7A92-4A54-BEFC-47A5E9536A47}"/>
          </ac:picMkLst>
        </pc:picChg>
        <pc:picChg chg="mod">
          <ac:chgData name="Barbara Esposito" userId="b586edc0-3f9b-4304-a186-17beacd48a10" providerId="ADAL" clId="{49875514-7DBC-4586-8B92-85C71948D24E}" dt="2022-04-05T15:37:06.463" v="3450" actId="1076"/>
          <ac:picMkLst>
            <pc:docMk/>
            <pc:sldMk cId="2941762314" sldId="2564"/>
            <ac:picMk id="22" creationId="{AD60F1C7-405E-4A4B-97AD-0F2F3AAE1B08}"/>
          </ac:picMkLst>
        </pc:picChg>
        <pc:picChg chg="mod">
          <ac:chgData name="Barbara Esposito" userId="b586edc0-3f9b-4304-a186-17beacd48a10" providerId="ADAL" clId="{49875514-7DBC-4586-8B92-85C71948D24E}" dt="2022-04-05T15:37:06.463" v="3450" actId="1076"/>
          <ac:picMkLst>
            <pc:docMk/>
            <pc:sldMk cId="2941762314" sldId="2564"/>
            <ac:picMk id="24" creationId="{33707CCE-0108-4CC0-B52A-4F399D39D4CC}"/>
          </ac:picMkLst>
        </pc:picChg>
      </pc:sldChg>
      <pc:sldChg chg="del">
        <pc:chgData name="Barbara Esposito" userId="b586edc0-3f9b-4304-a186-17beacd48a10" providerId="ADAL" clId="{49875514-7DBC-4586-8B92-85C71948D24E}" dt="2022-04-05T13:52:10.917" v="79" actId="47"/>
        <pc:sldMkLst>
          <pc:docMk/>
          <pc:sldMk cId="2906977344" sldId="2565"/>
        </pc:sldMkLst>
      </pc:sldChg>
      <pc:sldChg chg="addSp modSp mod">
        <pc:chgData name="Barbara Esposito" userId="b586edc0-3f9b-4304-a186-17beacd48a10" providerId="ADAL" clId="{49875514-7DBC-4586-8B92-85C71948D24E}" dt="2022-04-05T15:45:55.472" v="3753" actId="1076"/>
        <pc:sldMkLst>
          <pc:docMk/>
          <pc:sldMk cId="3371503986" sldId="2568"/>
        </pc:sldMkLst>
        <pc:spChg chg="add mod">
          <ac:chgData name="Barbara Esposito" userId="b586edc0-3f9b-4304-a186-17beacd48a10" providerId="ADAL" clId="{49875514-7DBC-4586-8B92-85C71948D24E}" dt="2022-04-05T15:45:55.472" v="3753" actId="1076"/>
          <ac:spMkLst>
            <pc:docMk/>
            <pc:sldMk cId="3371503986" sldId="2568"/>
            <ac:spMk id="16" creationId="{C74C18FC-C772-494B-BD7A-FD0A2D5AF5AB}"/>
          </ac:spMkLst>
        </pc:spChg>
      </pc:sldChg>
      <pc:sldChg chg="modSp del mod">
        <pc:chgData name="Barbara Esposito" userId="b586edc0-3f9b-4304-a186-17beacd48a10" providerId="ADAL" clId="{49875514-7DBC-4586-8B92-85C71948D24E}" dt="2022-04-05T14:04:00.964" v="633" actId="47"/>
        <pc:sldMkLst>
          <pc:docMk/>
          <pc:sldMk cId="1905759369" sldId="2570"/>
        </pc:sldMkLst>
        <pc:spChg chg="mod">
          <ac:chgData name="Barbara Esposito" userId="b586edc0-3f9b-4304-a186-17beacd48a10" providerId="ADAL" clId="{49875514-7DBC-4586-8B92-85C71948D24E}" dt="2022-04-05T13:44:12.347" v="0" actId="1076"/>
          <ac:spMkLst>
            <pc:docMk/>
            <pc:sldMk cId="1905759369" sldId="2570"/>
            <ac:spMk id="10" creationId="{569E5BDF-3071-4DD7-BBAE-93E3DB01833C}"/>
          </ac:spMkLst>
        </pc:spChg>
      </pc:sldChg>
      <pc:sldChg chg="modSp mod">
        <pc:chgData name="Barbara Esposito" userId="b586edc0-3f9b-4304-a186-17beacd48a10" providerId="ADAL" clId="{49875514-7DBC-4586-8B92-85C71948D24E}" dt="2022-04-05T15:40:42.400" v="3690" actId="14100"/>
        <pc:sldMkLst>
          <pc:docMk/>
          <pc:sldMk cId="2231194646" sldId="2573"/>
        </pc:sldMkLst>
        <pc:spChg chg="mod">
          <ac:chgData name="Barbara Esposito" userId="b586edc0-3f9b-4304-a186-17beacd48a10" providerId="ADAL" clId="{49875514-7DBC-4586-8B92-85C71948D24E}" dt="2022-04-05T15:40:42.400" v="3690" actId="14100"/>
          <ac:spMkLst>
            <pc:docMk/>
            <pc:sldMk cId="2231194646" sldId="2573"/>
            <ac:spMk id="11" creationId="{D63F6662-1686-4BAE-9354-A20069459C0E}"/>
          </ac:spMkLst>
        </pc:spChg>
      </pc:sldChg>
      <pc:sldChg chg="modSp mod">
        <pc:chgData name="Barbara Esposito" userId="b586edc0-3f9b-4304-a186-17beacd48a10" providerId="ADAL" clId="{49875514-7DBC-4586-8B92-85C71948D24E}" dt="2022-04-05T15:41:15.465" v="3694" actId="108"/>
        <pc:sldMkLst>
          <pc:docMk/>
          <pc:sldMk cId="2294006924" sldId="2574"/>
        </pc:sldMkLst>
        <pc:spChg chg="mod">
          <ac:chgData name="Barbara Esposito" userId="b586edc0-3f9b-4304-a186-17beacd48a10" providerId="ADAL" clId="{49875514-7DBC-4586-8B92-85C71948D24E}" dt="2022-04-05T15:41:15.465" v="3694" actId="108"/>
          <ac:spMkLst>
            <pc:docMk/>
            <pc:sldMk cId="2294006924" sldId="2574"/>
            <ac:spMk id="11" creationId="{D63F6662-1686-4BAE-9354-A20069459C0E}"/>
          </ac:spMkLst>
        </pc:spChg>
      </pc:sldChg>
      <pc:sldChg chg="del">
        <pc:chgData name="Barbara Esposito" userId="b586edc0-3f9b-4304-a186-17beacd48a10" providerId="ADAL" clId="{49875514-7DBC-4586-8B92-85C71948D24E}" dt="2022-04-05T14:04:24.491" v="641" actId="47"/>
        <pc:sldMkLst>
          <pc:docMk/>
          <pc:sldMk cId="1399029137" sldId="2576"/>
        </pc:sldMkLst>
      </pc:sldChg>
      <pc:sldChg chg="modSp mod">
        <pc:chgData name="Barbara Esposito" userId="b586edc0-3f9b-4304-a186-17beacd48a10" providerId="ADAL" clId="{49875514-7DBC-4586-8B92-85C71948D24E}" dt="2022-04-05T15:41:26.961" v="3695"/>
        <pc:sldMkLst>
          <pc:docMk/>
          <pc:sldMk cId="181393663" sldId="2577"/>
        </pc:sldMkLst>
        <pc:spChg chg="mod">
          <ac:chgData name="Barbara Esposito" userId="b586edc0-3f9b-4304-a186-17beacd48a10" providerId="ADAL" clId="{49875514-7DBC-4586-8B92-85C71948D24E}" dt="2022-04-05T15:41:26.961" v="3695"/>
          <ac:spMkLst>
            <pc:docMk/>
            <pc:sldMk cId="181393663" sldId="2577"/>
            <ac:spMk id="11" creationId="{D63F6662-1686-4BAE-9354-A20069459C0E}"/>
          </ac:spMkLst>
        </pc:spChg>
      </pc:sldChg>
      <pc:sldChg chg="addSp delSp modSp mod">
        <pc:chgData name="Barbara Esposito" userId="b586edc0-3f9b-4304-a186-17beacd48a10" providerId="ADAL" clId="{49875514-7DBC-4586-8B92-85C71948D24E}" dt="2022-04-05T15:46:54.500" v="3755" actId="1076"/>
        <pc:sldMkLst>
          <pc:docMk/>
          <pc:sldMk cId="1810820354" sldId="2581"/>
        </pc:sldMkLst>
        <pc:spChg chg="mod">
          <ac:chgData name="Barbara Esposito" userId="b586edc0-3f9b-4304-a186-17beacd48a10" providerId="ADAL" clId="{49875514-7DBC-4586-8B92-85C71948D24E}" dt="2022-04-05T14:05:37.970" v="646" actId="1076"/>
          <ac:spMkLst>
            <pc:docMk/>
            <pc:sldMk cId="1810820354" sldId="2581"/>
            <ac:spMk id="3" creationId="{2ED82410-E4D3-4DBE-9012-E275CF020CF8}"/>
          </ac:spMkLst>
        </pc:spChg>
        <pc:spChg chg="mod">
          <ac:chgData name="Barbara Esposito" userId="b586edc0-3f9b-4304-a186-17beacd48a10" providerId="ADAL" clId="{49875514-7DBC-4586-8B92-85C71948D24E}" dt="2022-04-05T14:06:21.657" v="717" actId="20577"/>
          <ac:spMkLst>
            <pc:docMk/>
            <pc:sldMk cId="1810820354" sldId="2581"/>
            <ac:spMk id="4" creationId="{CC66D125-0C5E-4593-8936-DFF7151F8066}"/>
          </ac:spMkLst>
        </pc:spChg>
        <pc:spChg chg="mod">
          <ac:chgData name="Barbara Esposito" userId="b586edc0-3f9b-4304-a186-17beacd48a10" providerId="ADAL" clId="{49875514-7DBC-4586-8B92-85C71948D24E}" dt="2022-04-05T14:10:34.179" v="758" actId="1076"/>
          <ac:spMkLst>
            <pc:docMk/>
            <pc:sldMk cId="1810820354" sldId="2581"/>
            <ac:spMk id="5" creationId="{2FF8661E-C489-4333-A847-3538DAF24C59}"/>
          </ac:spMkLst>
        </pc:spChg>
        <pc:spChg chg="mod">
          <ac:chgData name="Barbara Esposito" userId="b586edc0-3f9b-4304-a186-17beacd48a10" providerId="ADAL" clId="{49875514-7DBC-4586-8B92-85C71948D24E}" dt="2022-04-05T14:10:34.179" v="758" actId="1076"/>
          <ac:spMkLst>
            <pc:docMk/>
            <pc:sldMk cId="1810820354" sldId="2581"/>
            <ac:spMk id="6" creationId="{7045B544-5694-4D0E-9A73-EA78D1892C8E}"/>
          </ac:spMkLst>
        </pc:spChg>
        <pc:spChg chg="mod">
          <ac:chgData name="Barbara Esposito" userId="b586edc0-3f9b-4304-a186-17beacd48a10" providerId="ADAL" clId="{49875514-7DBC-4586-8B92-85C71948D24E}" dt="2022-04-05T14:10:34.179" v="758" actId="1076"/>
          <ac:spMkLst>
            <pc:docMk/>
            <pc:sldMk cId="1810820354" sldId="2581"/>
            <ac:spMk id="7" creationId="{969832AD-00DF-470B-BEC7-AB2F9BEE349F}"/>
          </ac:spMkLst>
        </pc:spChg>
        <pc:spChg chg="mod">
          <ac:chgData name="Barbara Esposito" userId="b586edc0-3f9b-4304-a186-17beacd48a10" providerId="ADAL" clId="{49875514-7DBC-4586-8B92-85C71948D24E}" dt="2022-04-05T14:10:34.179" v="758" actId="1076"/>
          <ac:spMkLst>
            <pc:docMk/>
            <pc:sldMk cId="1810820354" sldId="2581"/>
            <ac:spMk id="8" creationId="{65EDCFDA-3810-45AE-B87F-2DE68C651822}"/>
          </ac:spMkLst>
        </pc:spChg>
        <pc:spChg chg="mod">
          <ac:chgData name="Barbara Esposito" userId="b586edc0-3f9b-4304-a186-17beacd48a10" providerId="ADAL" clId="{49875514-7DBC-4586-8B92-85C71948D24E}" dt="2022-04-05T14:10:34.179" v="758" actId="1076"/>
          <ac:spMkLst>
            <pc:docMk/>
            <pc:sldMk cId="1810820354" sldId="2581"/>
            <ac:spMk id="14" creationId="{8F8541C8-C6CA-44D0-9F29-77D56CAC9F3D}"/>
          </ac:spMkLst>
        </pc:spChg>
        <pc:spChg chg="mod">
          <ac:chgData name="Barbara Esposito" userId="b586edc0-3f9b-4304-a186-17beacd48a10" providerId="ADAL" clId="{49875514-7DBC-4586-8B92-85C71948D24E}" dt="2022-04-05T14:10:34.179" v="758" actId="1076"/>
          <ac:spMkLst>
            <pc:docMk/>
            <pc:sldMk cId="1810820354" sldId="2581"/>
            <ac:spMk id="15" creationId="{600BA732-8C2B-4B2F-AEFD-35A0C16B3539}"/>
          </ac:spMkLst>
        </pc:spChg>
        <pc:spChg chg="mod">
          <ac:chgData name="Barbara Esposito" userId="b586edc0-3f9b-4304-a186-17beacd48a10" providerId="ADAL" clId="{49875514-7DBC-4586-8B92-85C71948D24E}" dt="2022-04-05T14:10:34.179" v="758" actId="1076"/>
          <ac:spMkLst>
            <pc:docMk/>
            <pc:sldMk cId="1810820354" sldId="2581"/>
            <ac:spMk id="16" creationId="{BBBE4F33-3965-4247-97FC-B07C3FE9F5B5}"/>
          </ac:spMkLst>
        </pc:spChg>
        <pc:spChg chg="mod">
          <ac:chgData name="Barbara Esposito" userId="b586edc0-3f9b-4304-a186-17beacd48a10" providerId="ADAL" clId="{49875514-7DBC-4586-8B92-85C71948D24E}" dt="2022-04-05T14:10:34.179" v="758" actId="1076"/>
          <ac:spMkLst>
            <pc:docMk/>
            <pc:sldMk cId="1810820354" sldId="2581"/>
            <ac:spMk id="17" creationId="{40F438CC-D854-46A7-9660-CB58F4DE9D55}"/>
          </ac:spMkLst>
        </pc:spChg>
        <pc:spChg chg="mod">
          <ac:chgData name="Barbara Esposito" userId="b586edc0-3f9b-4304-a186-17beacd48a10" providerId="ADAL" clId="{49875514-7DBC-4586-8B92-85C71948D24E}" dt="2022-04-05T15:46:54.500" v="3755" actId="1076"/>
          <ac:spMkLst>
            <pc:docMk/>
            <pc:sldMk cId="1810820354" sldId="2581"/>
            <ac:spMk id="18" creationId="{8B43C2A6-E855-47F0-A613-54DBB15B7640}"/>
          </ac:spMkLst>
        </pc:spChg>
        <pc:spChg chg="mod">
          <ac:chgData name="Barbara Esposito" userId="b586edc0-3f9b-4304-a186-17beacd48a10" providerId="ADAL" clId="{49875514-7DBC-4586-8B92-85C71948D24E}" dt="2022-04-05T14:10:34.179" v="758" actId="1076"/>
          <ac:spMkLst>
            <pc:docMk/>
            <pc:sldMk cId="1810820354" sldId="2581"/>
            <ac:spMk id="20" creationId="{56FF30A8-2A86-4602-8516-33638EA04E5E}"/>
          </ac:spMkLst>
        </pc:spChg>
        <pc:spChg chg="mod">
          <ac:chgData name="Barbara Esposito" userId="b586edc0-3f9b-4304-a186-17beacd48a10" providerId="ADAL" clId="{49875514-7DBC-4586-8B92-85C71948D24E}" dt="2022-04-05T14:10:34.179" v="758" actId="1076"/>
          <ac:spMkLst>
            <pc:docMk/>
            <pc:sldMk cId="1810820354" sldId="2581"/>
            <ac:spMk id="21" creationId="{70EE1CB5-7CDD-4490-BFB6-A0CAD1548DEA}"/>
          </ac:spMkLst>
        </pc:spChg>
        <pc:spChg chg="mod">
          <ac:chgData name="Barbara Esposito" userId="b586edc0-3f9b-4304-a186-17beacd48a10" providerId="ADAL" clId="{49875514-7DBC-4586-8B92-85C71948D24E}" dt="2022-04-05T14:10:34.179" v="758" actId="1076"/>
          <ac:spMkLst>
            <pc:docMk/>
            <pc:sldMk cId="1810820354" sldId="2581"/>
            <ac:spMk id="22" creationId="{CEDE77AD-A27F-4C8E-B5D0-F0114C40CDE2}"/>
          </ac:spMkLst>
        </pc:spChg>
        <pc:spChg chg="add mod">
          <ac:chgData name="Barbara Esposito" userId="b586edc0-3f9b-4304-a186-17beacd48a10" providerId="ADAL" clId="{49875514-7DBC-4586-8B92-85C71948D24E}" dt="2022-04-05T15:46:54.500" v="3755" actId="1076"/>
          <ac:spMkLst>
            <pc:docMk/>
            <pc:sldMk cId="1810820354" sldId="2581"/>
            <ac:spMk id="32" creationId="{C36EA734-F462-4EBD-9C45-3AAB7FCF93F0}"/>
          </ac:spMkLst>
        </pc:spChg>
        <pc:spChg chg="mod">
          <ac:chgData name="Barbara Esposito" userId="b586edc0-3f9b-4304-a186-17beacd48a10" providerId="ADAL" clId="{49875514-7DBC-4586-8B92-85C71948D24E}" dt="2022-04-05T14:10:34.179" v="758" actId="1076"/>
          <ac:spMkLst>
            <pc:docMk/>
            <pc:sldMk cId="1810820354" sldId="2581"/>
            <ac:spMk id="35" creationId="{FC74987D-5853-48A7-99A6-CDA90215218D}"/>
          </ac:spMkLst>
        </pc:spChg>
        <pc:spChg chg="mod">
          <ac:chgData name="Barbara Esposito" userId="b586edc0-3f9b-4304-a186-17beacd48a10" providerId="ADAL" clId="{49875514-7DBC-4586-8B92-85C71948D24E}" dt="2022-04-05T14:10:34.179" v="758" actId="1076"/>
          <ac:spMkLst>
            <pc:docMk/>
            <pc:sldMk cId="1810820354" sldId="2581"/>
            <ac:spMk id="36" creationId="{5A4E1D1F-744B-4005-9902-99F100F5712A}"/>
          </ac:spMkLst>
        </pc:spChg>
        <pc:spChg chg="mod">
          <ac:chgData name="Barbara Esposito" userId="b586edc0-3f9b-4304-a186-17beacd48a10" providerId="ADAL" clId="{49875514-7DBC-4586-8B92-85C71948D24E}" dt="2022-04-05T14:10:34.179" v="758" actId="1076"/>
          <ac:spMkLst>
            <pc:docMk/>
            <pc:sldMk cId="1810820354" sldId="2581"/>
            <ac:spMk id="37" creationId="{F9BD7A24-8442-4540-B092-3F7D7984F814}"/>
          </ac:spMkLst>
        </pc:spChg>
        <pc:spChg chg="del">
          <ac:chgData name="Barbara Esposito" userId="b586edc0-3f9b-4304-a186-17beacd48a10" providerId="ADAL" clId="{49875514-7DBC-4586-8B92-85C71948D24E}" dt="2022-04-05T14:06:34.187" v="720" actId="478"/>
          <ac:spMkLst>
            <pc:docMk/>
            <pc:sldMk cId="1810820354" sldId="2581"/>
            <ac:spMk id="42" creationId="{0CD14EF4-39BA-466E-8905-439467BD6A33}"/>
          </ac:spMkLst>
        </pc:spChg>
        <pc:spChg chg="del">
          <ac:chgData name="Barbara Esposito" userId="b586edc0-3f9b-4304-a186-17beacd48a10" providerId="ADAL" clId="{49875514-7DBC-4586-8B92-85C71948D24E}" dt="2022-04-05T14:06:33.483" v="719" actId="478"/>
          <ac:spMkLst>
            <pc:docMk/>
            <pc:sldMk cId="1810820354" sldId="2581"/>
            <ac:spMk id="43" creationId="{9470F33C-B096-4CA3-874A-E2AB0C569BD8}"/>
          </ac:spMkLst>
        </pc:spChg>
        <pc:graphicFrameChg chg="mod modGraphic">
          <ac:chgData name="Barbara Esposito" userId="b586edc0-3f9b-4304-a186-17beacd48a10" providerId="ADAL" clId="{49875514-7DBC-4586-8B92-85C71948D24E}" dt="2022-04-05T14:10:34.179" v="758" actId="1076"/>
          <ac:graphicFrameMkLst>
            <pc:docMk/>
            <pc:sldMk cId="1810820354" sldId="2581"/>
            <ac:graphicFrameMk id="38" creationId="{4FE98875-8906-47EB-8B2A-152998201DBD}"/>
          </ac:graphicFrameMkLst>
        </pc:graphicFrameChg>
        <pc:graphicFrameChg chg="del">
          <ac:chgData name="Barbara Esposito" userId="b586edc0-3f9b-4304-a186-17beacd48a10" providerId="ADAL" clId="{49875514-7DBC-4586-8B92-85C71948D24E}" dt="2022-04-05T14:06:30.573" v="718" actId="478"/>
          <ac:graphicFrameMkLst>
            <pc:docMk/>
            <pc:sldMk cId="1810820354" sldId="2581"/>
            <ac:graphicFrameMk id="40" creationId="{95493420-76A9-4EB3-A93A-FE3B6A2AAD71}"/>
          </ac:graphicFrameMkLst>
        </pc:graphicFrameChg>
        <pc:picChg chg="mod">
          <ac:chgData name="Barbara Esposito" userId="b586edc0-3f9b-4304-a186-17beacd48a10" providerId="ADAL" clId="{49875514-7DBC-4586-8B92-85C71948D24E}" dt="2022-04-05T14:10:34.179" v="758" actId="1076"/>
          <ac:picMkLst>
            <pc:docMk/>
            <pc:sldMk cId="1810820354" sldId="2581"/>
            <ac:picMk id="2" creationId="{F03DE714-9482-4DC2-8B25-C5186F2637E5}"/>
          </ac:picMkLst>
        </pc:picChg>
        <pc:picChg chg="mod">
          <ac:chgData name="Barbara Esposito" userId="b586edc0-3f9b-4304-a186-17beacd48a10" providerId="ADAL" clId="{49875514-7DBC-4586-8B92-85C71948D24E}" dt="2022-04-05T14:10:34.179" v="758" actId="1076"/>
          <ac:picMkLst>
            <pc:docMk/>
            <pc:sldMk cId="1810820354" sldId="2581"/>
            <ac:picMk id="25" creationId="{151F04DE-3FBB-4814-B821-58584A6BFF89}"/>
          </ac:picMkLst>
        </pc:picChg>
        <pc:picChg chg="mod">
          <ac:chgData name="Barbara Esposito" userId="b586edc0-3f9b-4304-a186-17beacd48a10" providerId="ADAL" clId="{49875514-7DBC-4586-8B92-85C71948D24E}" dt="2022-04-05T14:10:34.179" v="758" actId="1076"/>
          <ac:picMkLst>
            <pc:docMk/>
            <pc:sldMk cId="1810820354" sldId="2581"/>
            <ac:picMk id="26" creationId="{8DEA5F16-BFEB-448A-8C49-B68D63E8B9B8}"/>
          </ac:picMkLst>
        </pc:picChg>
        <pc:picChg chg="mod">
          <ac:chgData name="Barbara Esposito" userId="b586edc0-3f9b-4304-a186-17beacd48a10" providerId="ADAL" clId="{49875514-7DBC-4586-8B92-85C71948D24E}" dt="2022-04-05T14:10:34.179" v="758" actId="1076"/>
          <ac:picMkLst>
            <pc:docMk/>
            <pc:sldMk cId="1810820354" sldId="2581"/>
            <ac:picMk id="28" creationId="{3A3CD892-04C0-4F2D-8A86-F78F235A08B1}"/>
          </ac:picMkLst>
        </pc:picChg>
        <pc:picChg chg="mod">
          <ac:chgData name="Barbara Esposito" userId="b586edc0-3f9b-4304-a186-17beacd48a10" providerId="ADAL" clId="{49875514-7DBC-4586-8B92-85C71948D24E}" dt="2022-04-05T14:10:34.179" v="758" actId="1076"/>
          <ac:picMkLst>
            <pc:docMk/>
            <pc:sldMk cId="1810820354" sldId="2581"/>
            <ac:picMk id="34" creationId="{488DDD09-804A-4805-804B-EBC496DEE2DA}"/>
          </ac:picMkLst>
        </pc:picChg>
        <pc:cxnChg chg="mod">
          <ac:chgData name="Barbara Esposito" userId="b586edc0-3f9b-4304-a186-17beacd48a10" providerId="ADAL" clId="{49875514-7DBC-4586-8B92-85C71948D24E}" dt="2022-04-05T14:10:34.179" v="758" actId="1076"/>
          <ac:cxnSpMkLst>
            <pc:docMk/>
            <pc:sldMk cId="1810820354" sldId="2581"/>
            <ac:cxnSpMk id="23" creationId="{801713A3-6D9F-4A7B-90CD-8BCA364AA93B}"/>
          </ac:cxnSpMkLst>
        </pc:cxnChg>
        <pc:cxnChg chg="mod">
          <ac:chgData name="Barbara Esposito" userId="b586edc0-3f9b-4304-a186-17beacd48a10" providerId="ADAL" clId="{49875514-7DBC-4586-8B92-85C71948D24E}" dt="2022-04-05T14:10:34.179" v="758" actId="1076"/>
          <ac:cxnSpMkLst>
            <pc:docMk/>
            <pc:sldMk cId="1810820354" sldId="2581"/>
            <ac:cxnSpMk id="30" creationId="{850850A0-E615-4D5A-889F-C2DB7D5B2165}"/>
          </ac:cxnSpMkLst>
        </pc:cxnChg>
        <pc:cxnChg chg="mod">
          <ac:chgData name="Barbara Esposito" userId="b586edc0-3f9b-4304-a186-17beacd48a10" providerId="ADAL" clId="{49875514-7DBC-4586-8B92-85C71948D24E}" dt="2022-04-05T14:10:34.179" v="758" actId="1076"/>
          <ac:cxnSpMkLst>
            <pc:docMk/>
            <pc:sldMk cId="1810820354" sldId="2581"/>
            <ac:cxnSpMk id="31" creationId="{9D22F809-D390-4CCB-872B-A03DDBE71566}"/>
          </ac:cxnSpMkLst>
        </pc:cxnChg>
      </pc:sldChg>
      <pc:sldChg chg="addSp modSp mod">
        <pc:chgData name="Barbara Esposito" userId="b586edc0-3f9b-4304-a186-17beacd48a10" providerId="ADAL" clId="{49875514-7DBC-4586-8B92-85C71948D24E}" dt="2022-04-05T15:48:10.782" v="3758" actId="1076"/>
        <pc:sldMkLst>
          <pc:docMk/>
          <pc:sldMk cId="1633025804" sldId="2582"/>
        </pc:sldMkLst>
        <pc:spChg chg="add mod">
          <ac:chgData name="Barbara Esposito" userId="b586edc0-3f9b-4304-a186-17beacd48a10" providerId="ADAL" clId="{49875514-7DBC-4586-8B92-85C71948D24E}" dt="2022-04-05T15:48:10.782" v="3758" actId="1076"/>
          <ac:spMkLst>
            <pc:docMk/>
            <pc:sldMk cId="1633025804" sldId="2582"/>
            <ac:spMk id="36" creationId="{DC1E7EFE-5F4F-4165-B6C0-905F55B0F1F3}"/>
          </ac:spMkLst>
        </pc:spChg>
      </pc:sldChg>
      <pc:sldChg chg="del">
        <pc:chgData name="Barbara Esposito" userId="b586edc0-3f9b-4304-a186-17beacd48a10" providerId="ADAL" clId="{49875514-7DBC-4586-8B92-85C71948D24E}" dt="2022-04-05T14:09:25.713" v="736" actId="47"/>
        <pc:sldMkLst>
          <pc:docMk/>
          <pc:sldMk cId="694032523" sldId="2584"/>
        </pc:sldMkLst>
      </pc:sldChg>
      <pc:sldChg chg="del">
        <pc:chgData name="Barbara Esposito" userId="b586edc0-3f9b-4304-a186-17beacd48a10" providerId="ADAL" clId="{49875514-7DBC-4586-8B92-85C71948D24E}" dt="2022-04-05T14:09:54.539" v="747" actId="47"/>
        <pc:sldMkLst>
          <pc:docMk/>
          <pc:sldMk cId="1612683596" sldId="2586"/>
        </pc:sldMkLst>
      </pc:sldChg>
      <pc:sldChg chg="modSp mod">
        <pc:chgData name="Barbara Esposito" userId="b586edc0-3f9b-4304-a186-17beacd48a10" providerId="ADAL" clId="{49875514-7DBC-4586-8B92-85C71948D24E}" dt="2022-04-05T15:41:33.029" v="3696"/>
        <pc:sldMkLst>
          <pc:docMk/>
          <pc:sldMk cId="3390123512" sldId="2587"/>
        </pc:sldMkLst>
        <pc:spChg chg="mod">
          <ac:chgData name="Barbara Esposito" userId="b586edc0-3f9b-4304-a186-17beacd48a10" providerId="ADAL" clId="{49875514-7DBC-4586-8B92-85C71948D24E}" dt="2022-04-05T15:41:33.029" v="3696"/>
          <ac:spMkLst>
            <pc:docMk/>
            <pc:sldMk cId="3390123512" sldId="2587"/>
            <ac:spMk id="11" creationId="{D63F6662-1686-4BAE-9354-A20069459C0E}"/>
          </ac:spMkLst>
        </pc:spChg>
      </pc:sldChg>
      <pc:sldChg chg="del">
        <pc:chgData name="Barbara Esposito" userId="b586edc0-3f9b-4304-a186-17beacd48a10" providerId="ADAL" clId="{49875514-7DBC-4586-8B92-85C71948D24E}" dt="2022-04-05T14:04:07.613" v="636" actId="47"/>
        <pc:sldMkLst>
          <pc:docMk/>
          <pc:sldMk cId="827123911" sldId="2590"/>
        </pc:sldMkLst>
      </pc:sldChg>
      <pc:sldChg chg="del">
        <pc:chgData name="Barbara Esposito" userId="b586edc0-3f9b-4304-a186-17beacd48a10" providerId="ADAL" clId="{49875514-7DBC-4586-8B92-85C71948D24E}" dt="2022-04-05T14:04:08.758" v="637" actId="47"/>
        <pc:sldMkLst>
          <pc:docMk/>
          <pc:sldMk cId="3842162271" sldId="2591"/>
        </pc:sldMkLst>
      </pc:sldChg>
      <pc:sldChg chg="del">
        <pc:chgData name="Barbara Esposito" userId="b586edc0-3f9b-4304-a186-17beacd48a10" providerId="ADAL" clId="{49875514-7DBC-4586-8B92-85C71948D24E}" dt="2022-04-05T14:04:14.139" v="638" actId="47"/>
        <pc:sldMkLst>
          <pc:docMk/>
          <pc:sldMk cId="3410568279" sldId="2792"/>
        </pc:sldMkLst>
      </pc:sldChg>
      <pc:sldChg chg="del">
        <pc:chgData name="Barbara Esposito" userId="b586edc0-3f9b-4304-a186-17beacd48a10" providerId="ADAL" clId="{49875514-7DBC-4586-8B92-85C71948D24E}" dt="2022-04-05T13:47:53.870" v="12" actId="47"/>
        <pc:sldMkLst>
          <pc:docMk/>
          <pc:sldMk cId="1837584520" sldId="2793"/>
        </pc:sldMkLst>
      </pc:sldChg>
      <pc:sldChg chg="modSp mod">
        <pc:chgData name="Barbara Esposito" userId="b586edc0-3f9b-4304-a186-17beacd48a10" providerId="ADAL" clId="{49875514-7DBC-4586-8B92-85C71948D24E}" dt="2022-04-05T14:02:20.683" v="629" actId="20577"/>
        <pc:sldMkLst>
          <pc:docMk/>
          <pc:sldMk cId="3646500319" sldId="2794"/>
        </pc:sldMkLst>
        <pc:spChg chg="mod">
          <ac:chgData name="Barbara Esposito" userId="b586edc0-3f9b-4304-a186-17beacd48a10" providerId="ADAL" clId="{49875514-7DBC-4586-8B92-85C71948D24E}" dt="2022-04-05T14:02:20.683" v="629" actId="20577"/>
          <ac:spMkLst>
            <pc:docMk/>
            <pc:sldMk cId="3646500319" sldId="2794"/>
            <ac:spMk id="4" creationId="{A75C5F2F-0899-42B7-BD5B-D32A0027BFC7}"/>
          </ac:spMkLst>
        </pc:spChg>
      </pc:sldChg>
      <pc:sldChg chg="del">
        <pc:chgData name="Barbara Esposito" userId="b586edc0-3f9b-4304-a186-17beacd48a10" providerId="ADAL" clId="{49875514-7DBC-4586-8B92-85C71948D24E}" dt="2022-04-05T14:04:20.960" v="639" actId="47"/>
        <pc:sldMkLst>
          <pc:docMk/>
          <pc:sldMk cId="117872504" sldId="2795"/>
        </pc:sldMkLst>
      </pc:sldChg>
      <pc:sldChg chg="del">
        <pc:chgData name="Barbara Esposito" userId="b586edc0-3f9b-4304-a186-17beacd48a10" providerId="ADAL" clId="{49875514-7DBC-4586-8B92-85C71948D24E}" dt="2022-04-05T13:52:16.935" v="80" actId="47"/>
        <pc:sldMkLst>
          <pc:docMk/>
          <pc:sldMk cId="1388657886" sldId="2796"/>
        </pc:sldMkLst>
      </pc:sldChg>
      <pc:sldChg chg="del">
        <pc:chgData name="Barbara Esposito" userId="b586edc0-3f9b-4304-a186-17beacd48a10" providerId="ADAL" clId="{49875514-7DBC-4586-8B92-85C71948D24E}" dt="2022-04-05T13:57:28.578" v="210" actId="47"/>
        <pc:sldMkLst>
          <pc:docMk/>
          <pc:sldMk cId="1002418350" sldId="2797"/>
        </pc:sldMkLst>
      </pc:sldChg>
      <pc:sldChg chg="del">
        <pc:chgData name="Barbara Esposito" userId="b586edc0-3f9b-4304-a186-17beacd48a10" providerId="ADAL" clId="{49875514-7DBC-4586-8B92-85C71948D24E}" dt="2022-04-05T14:01:02.749" v="564" actId="47"/>
        <pc:sldMkLst>
          <pc:docMk/>
          <pc:sldMk cId="2707709900" sldId="2798"/>
        </pc:sldMkLst>
      </pc:sldChg>
      <pc:sldChg chg="del">
        <pc:chgData name="Barbara Esposito" userId="b586edc0-3f9b-4304-a186-17beacd48a10" providerId="ADAL" clId="{49875514-7DBC-4586-8B92-85C71948D24E}" dt="2022-04-05T14:01:35.067" v="569" actId="47"/>
        <pc:sldMkLst>
          <pc:docMk/>
          <pc:sldMk cId="1261749675" sldId="2799"/>
        </pc:sldMkLst>
      </pc:sldChg>
      <pc:sldChg chg="add del">
        <pc:chgData name="Barbara Esposito" userId="b586edc0-3f9b-4304-a186-17beacd48a10" providerId="ADAL" clId="{49875514-7DBC-4586-8B92-85C71948D24E}" dt="2022-04-05T14:02:26.096" v="630" actId="47"/>
        <pc:sldMkLst>
          <pc:docMk/>
          <pc:sldMk cId="1234618961" sldId="2800"/>
        </pc:sldMkLst>
      </pc:sldChg>
      <pc:sldChg chg="del">
        <pc:chgData name="Barbara Esposito" userId="b586edc0-3f9b-4304-a186-17beacd48a10" providerId="ADAL" clId="{49875514-7DBC-4586-8B92-85C71948D24E}" dt="2022-04-05T14:07:51.242" v="730" actId="47"/>
        <pc:sldMkLst>
          <pc:docMk/>
          <pc:sldMk cId="1000152512" sldId="2801"/>
        </pc:sldMkLst>
      </pc:sldChg>
      <pc:sldChg chg="del">
        <pc:chgData name="Barbara Esposito" userId="b586edc0-3f9b-4304-a186-17beacd48a10" providerId="ADAL" clId="{49875514-7DBC-4586-8B92-85C71948D24E}" dt="2022-04-05T13:52:21.117" v="81" actId="47"/>
        <pc:sldMkLst>
          <pc:docMk/>
          <pc:sldMk cId="3118366628" sldId="2802"/>
        </pc:sldMkLst>
      </pc:sldChg>
      <pc:sldChg chg="modSp mod">
        <pc:chgData name="Barbara Esposito" userId="b586edc0-3f9b-4304-a186-17beacd48a10" providerId="ADAL" clId="{49875514-7DBC-4586-8B92-85C71948D24E}" dt="2022-04-05T15:49:38.765" v="3810" actId="6549"/>
        <pc:sldMkLst>
          <pc:docMk/>
          <pc:sldMk cId="4109918743" sldId="2803"/>
        </pc:sldMkLst>
        <pc:spChg chg="mod">
          <ac:chgData name="Barbara Esposito" userId="b586edc0-3f9b-4304-a186-17beacd48a10" providerId="ADAL" clId="{49875514-7DBC-4586-8B92-85C71948D24E}" dt="2022-04-05T15:49:38.765" v="3810" actId="6549"/>
          <ac:spMkLst>
            <pc:docMk/>
            <pc:sldMk cId="4109918743" sldId="2803"/>
            <ac:spMk id="16" creationId="{FAE191DF-D666-4CF1-BB23-03247E5C5867}"/>
          </ac:spMkLst>
        </pc:spChg>
      </pc:sldChg>
      <pc:sldChg chg="modSp mod">
        <pc:chgData name="Barbara Esposito" userId="b586edc0-3f9b-4304-a186-17beacd48a10" providerId="ADAL" clId="{49875514-7DBC-4586-8B92-85C71948D24E}" dt="2022-04-05T15:49:52.079" v="3825" actId="20577"/>
        <pc:sldMkLst>
          <pc:docMk/>
          <pc:sldMk cId="1998982662" sldId="2804"/>
        </pc:sldMkLst>
        <pc:spChg chg="mod">
          <ac:chgData name="Barbara Esposito" userId="b586edc0-3f9b-4304-a186-17beacd48a10" providerId="ADAL" clId="{49875514-7DBC-4586-8B92-85C71948D24E}" dt="2022-04-05T15:49:52.079" v="3825" actId="20577"/>
          <ac:spMkLst>
            <pc:docMk/>
            <pc:sldMk cId="1998982662" sldId="2804"/>
            <ac:spMk id="15" creationId="{A3AE10A0-B943-4ADB-9139-F19841733B1D}"/>
          </ac:spMkLst>
        </pc:spChg>
      </pc:sldChg>
      <pc:sldChg chg="del">
        <pc:chgData name="Barbara Esposito" userId="b586edc0-3f9b-4304-a186-17beacd48a10" providerId="ADAL" clId="{49875514-7DBC-4586-8B92-85C71948D24E}" dt="2022-04-05T13:50:43.238" v="69" actId="47"/>
        <pc:sldMkLst>
          <pc:docMk/>
          <pc:sldMk cId="3490202455" sldId="2805"/>
        </pc:sldMkLst>
      </pc:sldChg>
      <pc:sldChg chg="modSp mod">
        <pc:chgData name="Barbara Esposito" userId="b586edc0-3f9b-4304-a186-17beacd48a10" providerId="ADAL" clId="{49875514-7DBC-4586-8B92-85C71948D24E}" dt="2022-04-05T15:39:39.496" v="3584" actId="20577"/>
        <pc:sldMkLst>
          <pc:docMk/>
          <pc:sldMk cId="1114453749" sldId="2806"/>
        </pc:sldMkLst>
        <pc:spChg chg="mod">
          <ac:chgData name="Barbara Esposito" userId="b586edc0-3f9b-4304-a186-17beacd48a10" providerId="ADAL" clId="{49875514-7DBC-4586-8B92-85C71948D24E}" dt="2022-04-05T15:39:39.496" v="3584" actId="20577"/>
          <ac:spMkLst>
            <pc:docMk/>
            <pc:sldMk cId="1114453749" sldId="2806"/>
            <ac:spMk id="10" creationId="{44FF420E-2588-4DF3-AEB1-EA6EC0D53D4D}"/>
          </ac:spMkLst>
        </pc:spChg>
      </pc:sldChg>
      <pc:sldChg chg="del">
        <pc:chgData name="Barbara Esposito" userId="b586edc0-3f9b-4304-a186-17beacd48a10" providerId="ADAL" clId="{49875514-7DBC-4586-8B92-85C71948D24E}" dt="2022-04-05T14:03:50.731" v="632" actId="47"/>
        <pc:sldMkLst>
          <pc:docMk/>
          <pc:sldMk cId="34597235" sldId="2808"/>
        </pc:sldMkLst>
      </pc:sldChg>
      <pc:sldChg chg="del">
        <pc:chgData name="Barbara Esposito" userId="b586edc0-3f9b-4304-a186-17beacd48a10" providerId="ADAL" clId="{49875514-7DBC-4586-8B92-85C71948D24E}" dt="2022-04-05T14:04:22.643" v="640" actId="47"/>
        <pc:sldMkLst>
          <pc:docMk/>
          <pc:sldMk cId="503160416" sldId="2809"/>
        </pc:sldMkLst>
      </pc:sldChg>
      <pc:sldChg chg="del">
        <pc:chgData name="Barbara Esposito" userId="b586edc0-3f9b-4304-a186-17beacd48a10" providerId="ADAL" clId="{49875514-7DBC-4586-8B92-85C71948D24E}" dt="2022-04-05T14:04:26.251" v="642" actId="47"/>
        <pc:sldMkLst>
          <pc:docMk/>
          <pc:sldMk cId="778972946" sldId="2810"/>
        </pc:sldMkLst>
      </pc:sldChg>
      <pc:sldChg chg="del">
        <pc:chgData name="Barbara Esposito" userId="b586edc0-3f9b-4304-a186-17beacd48a10" providerId="ADAL" clId="{49875514-7DBC-4586-8B92-85C71948D24E}" dt="2022-04-05T14:04:42.520" v="643" actId="47"/>
        <pc:sldMkLst>
          <pc:docMk/>
          <pc:sldMk cId="3588050475" sldId="2811"/>
        </pc:sldMkLst>
      </pc:sldChg>
      <pc:sldChg chg="del">
        <pc:chgData name="Barbara Esposito" userId="b586edc0-3f9b-4304-a186-17beacd48a10" providerId="ADAL" clId="{49875514-7DBC-4586-8B92-85C71948D24E}" dt="2022-04-05T14:08:29.560" v="733" actId="47"/>
        <pc:sldMkLst>
          <pc:docMk/>
          <pc:sldMk cId="1016336547" sldId="2813"/>
        </pc:sldMkLst>
      </pc:sldChg>
      <pc:sldChg chg="del">
        <pc:chgData name="Barbara Esposito" userId="b586edc0-3f9b-4304-a186-17beacd48a10" providerId="ADAL" clId="{49875514-7DBC-4586-8B92-85C71948D24E}" dt="2022-04-05T14:08:31.492" v="734" actId="47"/>
        <pc:sldMkLst>
          <pc:docMk/>
          <pc:sldMk cId="3820211914" sldId="2814"/>
        </pc:sldMkLst>
      </pc:sldChg>
      <pc:sldChg chg="del">
        <pc:chgData name="Barbara Esposito" userId="b586edc0-3f9b-4304-a186-17beacd48a10" providerId="ADAL" clId="{49875514-7DBC-4586-8B92-85C71948D24E}" dt="2022-04-05T14:04:44.735" v="644" actId="47"/>
        <pc:sldMkLst>
          <pc:docMk/>
          <pc:sldMk cId="2110545629" sldId="2818"/>
        </pc:sldMkLst>
      </pc:sldChg>
      <pc:sldChg chg="del">
        <pc:chgData name="Barbara Esposito" userId="b586edc0-3f9b-4304-a186-17beacd48a10" providerId="ADAL" clId="{49875514-7DBC-4586-8B92-85C71948D24E}" dt="2022-04-05T14:04:46.641" v="645" actId="47"/>
        <pc:sldMkLst>
          <pc:docMk/>
          <pc:sldMk cId="174042239" sldId="2819"/>
        </pc:sldMkLst>
      </pc:sldChg>
      <pc:sldChg chg="del">
        <pc:chgData name="Barbara Esposito" userId="b586edc0-3f9b-4304-a186-17beacd48a10" providerId="ADAL" clId="{49875514-7DBC-4586-8B92-85C71948D24E}" dt="2022-04-05T14:07:52.728" v="731" actId="47"/>
        <pc:sldMkLst>
          <pc:docMk/>
          <pc:sldMk cId="331139897" sldId="2820"/>
        </pc:sldMkLst>
      </pc:sldChg>
      <pc:sldChg chg="del">
        <pc:chgData name="Barbara Esposito" userId="b586edc0-3f9b-4304-a186-17beacd48a10" providerId="ADAL" clId="{49875514-7DBC-4586-8B92-85C71948D24E}" dt="2022-04-05T14:09:36.875" v="737" actId="47"/>
        <pc:sldMkLst>
          <pc:docMk/>
          <pc:sldMk cId="3938054901" sldId="2821"/>
        </pc:sldMkLst>
      </pc:sldChg>
      <pc:sldChg chg="del">
        <pc:chgData name="Barbara Esposito" userId="b586edc0-3f9b-4304-a186-17beacd48a10" providerId="ADAL" clId="{49875514-7DBC-4586-8B92-85C71948D24E}" dt="2022-04-05T14:09:39.185" v="738" actId="47"/>
        <pc:sldMkLst>
          <pc:docMk/>
          <pc:sldMk cId="1357137172" sldId="2822"/>
        </pc:sldMkLst>
      </pc:sldChg>
      <pc:sldChg chg="del">
        <pc:chgData name="Barbara Esposito" userId="b586edc0-3f9b-4304-a186-17beacd48a10" providerId="ADAL" clId="{49875514-7DBC-4586-8B92-85C71948D24E}" dt="2022-04-05T14:10:04.801" v="754" actId="47"/>
        <pc:sldMkLst>
          <pc:docMk/>
          <pc:sldMk cId="3063297042" sldId="2823"/>
        </pc:sldMkLst>
      </pc:sldChg>
      <pc:sldChg chg="del">
        <pc:chgData name="Barbara Esposito" userId="b586edc0-3f9b-4304-a186-17beacd48a10" providerId="ADAL" clId="{49875514-7DBC-4586-8B92-85C71948D24E}" dt="2022-04-05T14:10:05.946" v="755" actId="47"/>
        <pc:sldMkLst>
          <pc:docMk/>
          <pc:sldMk cId="2344156672" sldId="2824"/>
        </pc:sldMkLst>
      </pc:sldChg>
      <pc:sldChg chg="del">
        <pc:chgData name="Barbara Esposito" userId="b586edc0-3f9b-4304-a186-17beacd48a10" providerId="ADAL" clId="{49875514-7DBC-4586-8B92-85C71948D24E}" dt="2022-04-05T14:04:06.716" v="635" actId="47"/>
        <pc:sldMkLst>
          <pc:docMk/>
          <pc:sldMk cId="622861653" sldId="2825"/>
        </pc:sldMkLst>
      </pc:sldChg>
      <pc:sldChg chg="modSp mod">
        <pc:chgData name="Barbara Esposito" userId="b586edc0-3f9b-4304-a186-17beacd48a10" providerId="ADAL" clId="{49875514-7DBC-4586-8B92-85C71948D24E}" dt="2022-04-05T13:51:37.182" v="78" actId="6549"/>
        <pc:sldMkLst>
          <pc:docMk/>
          <pc:sldMk cId="3369964655" sldId="2826"/>
        </pc:sldMkLst>
        <pc:spChg chg="mod">
          <ac:chgData name="Barbara Esposito" userId="b586edc0-3f9b-4304-a186-17beacd48a10" providerId="ADAL" clId="{49875514-7DBC-4586-8B92-85C71948D24E}" dt="2022-04-05T13:51:37.182" v="78" actId="6549"/>
          <ac:spMkLst>
            <pc:docMk/>
            <pc:sldMk cId="3369964655" sldId="2826"/>
            <ac:spMk id="16" creationId="{A6CDD261-BFA2-46CE-AE35-563798DFD982}"/>
          </ac:spMkLst>
        </pc:spChg>
      </pc:sldChg>
      <pc:sldChg chg="del">
        <pc:chgData name="Barbara Esposito" userId="b586edc0-3f9b-4304-a186-17beacd48a10" providerId="ADAL" clId="{49875514-7DBC-4586-8B92-85C71948D24E}" dt="2022-04-05T14:03:49.418" v="631" actId="47"/>
        <pc:sldMkLst>
          <pc:docMk/>
          <pc:sldMk cId="4194817517" sldId="2828"/>
        </pc:sldMkLst>
      </pc:sldChg>
      <pc:sldChg chg="del">
        <pc:chgData name="Barbara Esposito" userId="b586edc0-3f9b-4304-a186-17beacd48a10" providerId="ADAL" clId="{49875514-7DBC-4586-8B92-85C71948D24E}" dt="2022-04-05T14:58:04.585" v="2506" actId="47"/>
        <pc:sldMkLst>
          <pc:docMk/>
          <pc:sldMk cId="2352760537" sldId="2829"/>
        </pc:sldMkLst>
      </pc:sldChg>
      <pc:sldChg chg="del">
        <pc:chgData name="Barbara Esposito" userId="b586edc0-3f9b-4304-a186-17beacd48a10" providerId="ADAL" clId="{49875514-7DBC-4586-8B92-85C71948D24E}" dt="2022-04-05T15:15:30.866" v="2943" actId="2696"/>
        <pc:sldMkLst>
          <pc:docMk/>
          <pc:sldMk cId="197642415" sldId="2830"/>
        </pc:sldMkLst>
      </pc:sldChg>
      <pc:sldChg chg="del">
        <pc:chgData name="Barbara Esposito" userId="b586edc0-3f9b-4304-a186-17beacd48a10" providerId="ADAL" clId="{49875514-7DBC-4586-8B92-85C71948D24E}" dt="2022-04-05T15:34:56.868" v="3421" actId="47"/>
        <pc:sldMkLst>
          <pc:docMk/>
          <pc:sldMk cId="2894463598" sldId="2831"/>
        </pc:sldMkLst>
      </pc:sldChg>
      <pc:sldChg chg="del">
        <pc:chgData name="Barbara Esposito" userId="b586edc0-3f9b-4304-a186-17beacd48a10" providerId="ADAL" clId="{49875514-7DBC-4586-8B92-85C71948D24E}" dt="2022-04-05T14:08:00.253" v="732" actId="47"/>
        <pc:sldMkLst>
          <pc:docMk/>
          <pc:sldMk cId="3045482162" sldId="2832"/>
        </pc:sldMkLst>
      </pc:sldChg>
      <pc:sldChg chg="del">
        <pc:chgData name="Barbara Esposito" userId="b586edc0-3f9b-4304-a186-17beacd48a10" providerId="ADAL" clId="{49875514-7DBC-4586-8B92-85C71948D24E}" dt="2022-04-05T14:08:42.880" v="735" actId="47"/>
        <pc:sldMkLst>
          <pc:docMk/>
          <pc:sldMk cId="2410666490" sldId="2833"/>
        </pc:sldMkLst>
      </pc:sldChg>
      <pc:sldChg chg="del">
        <pc:chgData name="Barbara Esposito" userId="b586edc0-3f9b-4304-a186-17beacd48a10" providerId="ADAL" clId="{49875514-7DBC-4586-8B92-85C71948D24E}" dt="2022-04-05T14:11:33.121" v="763" actId="47"/>
        <pc:sldMkLst>
          <pc:docMk/>
          <pc:sldMk cId="177952139" sldId="2834"/>
        </pc:sldMkLst>
      </pc:sldChg>
      <pc:sldChg chg="del">
        <pc:chgData name="Barbara Esposito" userId="b586edc0-3f9b-4304-a186-17beacd48a10" providerId="ADAL" clId="{49875514-7DBC-4586-8B92-85C71948D24E}" dt="2022-04-05T14:11:16.147" v="759" actId="47"/>
        <pc:sldMkLst>
          <pc:docMk/>
          <pc:sldMk cId="2219958756" sldId="2835"/>
        </pc:sldMkLst>
      </pc:sldChg>
      <pc:sldChg chg="del">
        <pc:chgData name="Barbara Esposito" userId="b586edc0-3f9b-4304-a186-17beacd48a10" providerId="ADAL" clId="{49875514-7DBC-4586-8B92-85C71948D24E}" dt="2022-04-05T14:11:17.308" v="760" actId="47"/>
        <pc:sldMkLst>
          <pc:docMk/>
          <pc:sldMk cId="2283674730" sldId="2836"/>
        </pc:sldMkLst>
      </pc:sldChg>
      <pc:sldChg chg="del">
        <pc:chgData name="Barbara Esposito" userId="b586edc0-3f9b-4304-a186-17beacd48a10" providerId="ADAL" clId="{49875514-7DBC-4586-8B92-85C71948D24E}" dt="2022-04-05T14:11:18.602" v="761" actId="47"/>
        <pc:sldMkLst>
          <pc:docMk/>
          <pc:sldMk cId="2196195072" sldId="2837"/>
        </pc:sldMkLst>
      </pc:sldChg>
      <pc:sldChg chg="del">
        <pc:chgData name="Barbara Esposito" userId="b586edc0-3f9b-4304-a186-17beacd48a10" providerId="ADAL" clId="{49875514-7DBC-4586-8B92-85C71948D24E}" dt="2022-04-05T14:11:20.144" v="762" actId="47"/>
        <pc:sldMkLst>
          <pc:docMk/>
          <pc:sldMk cId="3210848156" sldId="2838"/>
        </pc:sldMkLst>
      </pc:sldChg>
      <pc:sldChg chg="delSp modSp add mod">
        <pc:chgData name="Barbara Esposito" userId="b586edc0-3f9b-4304-a186-17beacd48a10" providerId="ADAL" clId="{49875514-7DBC-4586-8B92-85C71948D24E}" dt="2022-04-05T15:44:20.656" v="3732" actId="20577"/>
        <pc:sldMkLst>
          <pc:docMk/>
          <pc:sldMk cId="3104764703" sldId="2839"/>
        </pc:sldMkLst>
        <pc:spChg chg="mod">
          <ac:chgData name="Barbara Esposito" userId="b586edc0-3f9b-4304-a186-17beacd48a10" providerId="ADAL" clId="{49875514-7DBC-4586-8B92-85C71948D24E}" dt="2022-04-05T15:44:20.656" v="3732" actId="20577"/>
          <ac:spMkLst>
            <pc:docMk/>
            <pc:sldMk cId="3104764703" sldId="2839"/>
            <ac:spMk id="4" creationId="{6BD727A3-C69C-4FBF-92AE-E4B967C8C997}"/>
          </ac:spMkLst>
        </pc:spChg>
        <pc:spChg chg="mod">
          <ac:chgData name="Barbara Esposito" userId="b586edc0-3f9b-4304-a186-17beacd48a10" providerId="ADAL" clId="{49875514-7DBC-4586-8B92-85C71948D24E}" dt="2022-04-05T13:55:26.612" v="129" actId="1076"/>
          <ac:spMkLst>
            <pc:docMk/>
            <pc:sldMk cId="3104764703" sldId="2839"/>
            <ac:spMk id="29" creationId="{22D59386-9C1C-4C92-97AB-34DE83E07868}"/>
          </ac:spMkLst>
        </pc:spChg>
        <pc:spChg chg="del">
          <ac:chgData name="Barbara Esposito" userId="b586edc0-3f9b-4304-a186-17beacd48a10" providerId="ADAL" clId="{49875514-7DBC-4586-8B92-85C71948D24E}" dt="2022-04-05T13:54:38.907" v="116" actId="478"/>
          <ac:spMkLst>
            <pc:docMk/>
            <pc:sldMk cId="3104764703" sldId="2839"/>
            <ac:spMk id="32" creationId="{8BDDA4AD-082B-4FFC-93DD-BA3D584039B4}"/>
          </ac:spMkLst>
        </pc:spChg>
        <pc:spChg chg="del">
          <ac:chgData name="Barbara Esposito" userId="b586edc0-3f9b-4304-a186-17beacd48a10" providerId="ADAL" clId="{49875514-7DBC-4586-8B92-85C71948D24E}" dt="2022-04-05T13:54:38.907" v="116" actId="478"/>
          <ac:spMkLst>
            <pc:docMk/>
            <pc:sldMk cId="3104764703" sldId="2839"/>
            <ac:spMk id="37" creationId="{BC70FCE7-4A84-4143-A74E-C5544677F6F3}"/>
          </ac:spMkLst>
        </pc:spChg>
        <pc:spChg chg="mod">
          <ac:chgData name="Barbara Esposito" userId="b586edc0-3f9b-4304-a186-17beacd48a10" providerId="ADAL" clId="{49875514-7DBC-4586-8B92-85C71948D24E}" dt="2022-04-05T13:55:50.637" v="130" actId="1076"/>
          <ac:spMkLst>
            <pc:docMk/>
            <pc:sldMk cId="3104764703" sldId="2839"/>
            <ac:spMk id="38" creationId="{067BEC7A-092C-4FD6-B44F-F36E245C44B7}"/>
          </ac:spMkLst>
        </pc:spChg>
        <pc:spChg chg="mod">
          <ac:chgData name="Barbara Esposito" userId="b586edc0-3f9b-4304-a186-17beacd48a10" providerId="ADAL" clId="{49875514-7DBC-4586-8B92-85C71948D24E}" dt="2022-04-05T13:55:50.637" v="130" actId="1076"/>
          <ac:spMkLst>
            <pc:docMk/>
            <pc:sldMk cId="3104764703" sldId="2839"/>
            <ac:spMk id="39" creationId="{1C112A1A-37E6-40F0-B60A-AB6E5F4ADE3E}"/>
          </ac:spMkLst>
        </pc:spChg>
        <pc:spChg chg="mod">
          <ac:chgData name="Barbara Esposito" userId="b586edc0-3f9b-4304-a186-17beacd48a10" providerId="ADAL" clId="{49875514-7DBC-4586-8B92-85C71948D24E}" dt="2022-04-05T13:55:50.637" v="130" actId="1076"/>
          <ac:spMkLst>
            <pc:docMk/>
            <pc:sldMk cId="3104764703" sldId="2839"/>
            <ac:spMk id="40" creationId="{47C4A5D8-623F-4872-A5AB-8D7E9B3A619E}"/>
          </ac:spMkLst>
        </pc:spChg>
        <pc:spChg chg="mod">
          <ac:chgData name="Barbara Esposito" userId="b586edc0-3f9b-4304-a186-17beacd48a10" providerId="ADAL" clId="{49875514-7DBC-4586-8B92-85C71948D24E}" dt="2022-04-05T13:55:50.637" v="130" actId="1076"/>
          <ac:spMkLst>
            <pc:docMk/>
            <pc:sldMk cId="3104764703" sldId="2839"/>
            <ac:spMk id="41" creationId="{BF437569-C56F-4AE7-8EB5-D726158D3EA0}"/>
          </ac:spMkLst>
        </pc:spChg>
        <pc:spChg chg="mod">
          <ac:chgData name="Barbara Esposito" userId="b586edc0-3f9b-4304-a186-17beacd48a10" providerId="ADAL" clId="{49875514-7DBC-4586-8B92-85C71948D24E}" dt="2022-04-05T13:55:50.637" v="130" actId="1076"/>
          <ac:spMkLst>
            <pc:docMk/>
            <pc:sldMk cId="3104764703" sldId="2839"/>
            <ac:spMk id="42" creationId="{131B47E7-AEA0-478A-9676-5267362449AB}"/>
          </ac:spMkLst>
        </pc:spChg>
        <pc:graphicFrameChg chg="mod modGraphic">
          <ac:chgData name="Barbara Esposito" userId="b586edc0-3f9b-4304-a186-17beacd48a10" providerId="ADAL" clId="{49875514-7DBC-4586-8B92-85C71948D24E}" dt="2022-04-05T13:55:22.372" v="128" actId="1076"/>
          <ac:graphicFrameMkLst>
            <pc:docMk/>
            <pc:sldMk cId="3104764703" sldId="2839"/>
            <ac:graphicFrameMk id="3" creationId="{32EF2B17-2941-44D9-8196-63E6B8FA7049}"/>
          </ac:graphicFrameMkLst>
        </pc:graphicFrameChg>
        <pc:graphicFrameChg chg="del">
          <ac:chgData name="Barbara Esposito" userId="b586edc0-3f9b-4304-a186-17beacd48a10" providerId="ADAL" clId="{49875514-7DBC-4586-8B92-85C71948D24E}" dt="2022-04-05T15:42:40.645" v="3702" actId="21"/>
          <ac:graphicFrameMkLst>
            <pc:docMk/>
            <pc:sldMk cId="3104764703" sldId="2839"/>
            <ac:graphicFrameMk id="27" creationId="{C759C563-324E-4CC5-B4DE-0EC2D6E435DB}"/>
          </ac:graphicFrameMkLst>
        </pc:graphicFrameChg>
        <pc:graphicFrameChg chg="del mod">
          <ac:chgData name="Barbara Esposito" userId="b586edc0-3f9b-4304-a186-17beacd48a10" providerId="ADAL" clId="{49875514-7DBC-4586-8B92-85C71948D24E}" dt="2022-04-05T15:42:19.895" v="3698" actId="21"/>
          <ac:graphicFrameMkLst>
            <pc:docMk/>
            <pc:sldMk cId="3104764703" sldId="2839"/>
            <ac:graphicFrameMk id="43" creationId="{C759C563-324E-4CC5-B4DE-0EC2D6E435DB}"/>
          </ac:graphicFrameMkLst>
        </pc:graphicFrameChg>
        <pc:picChg chg="mod ord">
          <ac:chgData name="Barbara Esposito" userId="b586edc0-3f9b-4304-a186-17beacd48a10" providerId="ADAL" clId="{49875514-7DBC-4586-8B92-85C71948D24E}" dt="2022-04-05T15:43:09.266" v="3708" actId="554"/>
          <ac:picMkLst>
            <pc:docMk/>
            <pc:sldMk cId="3104764703" sldId="2839"/>
            <ac:picMk id="2" creationId="{2DF5FBAC-3D82-4CD8-AED7-372309E2ABE7}"/>
          </ac:picMkLst>
        </pc:picChg>
        <pc:picChg chg="mod">
          <ac:chgData name="Barbara Esposito" userId="b586edc0-3f9b-4304-a186-17beacd48a10" providerId="ADAL" clId="{49875514-7DBC-4586-8B92-85C71948D24E}" dt="2022-04-05T15:43:09.266" v="3708" actId="554"/>
          <ac:picMkLst>
            <pc:docMk/>
            <pc:sldMk cId="3104764703" sldId="2839"/>
            <ac:picMk id="5" creationId="{9E97512C-7E0B-4DBC-8AAA-45AECBB29425}"/>
          </ac:picMkLst>
        </pc:picChg>
        <pc:picChg chg="del">
          <ac:chgData name="Barbara Esposito" userId="b586edc0-3f9b-4304-a186-17beacd48a10" providerId="ADAL" clId="{49875514-7DBC-4586-8B92-85C71948D24E}" dt="2022-04-05T13:54:38.907" v="116" actId="478"/>
          <ac:picMkLst>
            <pc:docMk/>
            <pc:sldMk cId="3104764703" sldId="2839"/>
            <ac:picMk id="6" creationId="{68D3999B-0B1F-411E-844E-B5404AF10A7A}"/>
          </ac:picMkLst>
        </pc:picChg>
        <pc:picChg chg="mod ord">
          <ac:chgData name="Barbara Esposito" userId="b586edc0-3f9b-4304-a186-17beacd48a10" providerId="ADAL" clId="{49875514-7DBC-4586-8B92-85C71948D24E}" dt="2022-04-05T15:43:09.266" v="3708" actId="554"/>
          <ac:picMkLst>
            <pc:docMk/>
            <pc:sldMk cId="3104764703" sldId="2839"/>
            <ac:picMk id="7" creationId="{3C44CC5B-97BE-49C4-89FC-A51F28CD4003}"/>
          </ac:picMkLst>
        </pc:picChg>
      </pc:sldChg>
      <pc:sldChg chg="modSp add mod">
        <pc:chgData name="Barbara Esposito" userId="b586edc0-3f9b-4304-a186-17beacd48a10" providerId="ADAL" clId="{49875514-7DBC-4586-8B92-85C71948D24E}" dt="2022-04-05T14:59:28.076" v="2521"/>
        <pc:sldMkLst>
          <pc:docMk/>
          <pc:sldMk cId="2744220883" sldId="2840"/>
        </pc:sldMkLst>
        <pc:spChg chg="mod">
          <ac:chgData name="Barbara Esposito" userId="b586edc0-3f9b-4304-a186-17beacd48a10" providerId="ADAL" clId="{49875514-7DBC-4586-8B92-85C71948D24E}" dt="2022-04-05T14:43:36.432" v="2124" actId="20577"/>
          <ac:spMkLst>
            <pc:docMk/>
            <pc:sldMk cId="2744220883" sldId="2840"/>
            <ac:spMk id="2" creationId="{E9AABDCA-59DC-4512-9632-3EF0727EEE02}"/>
          </ac:spMkLst>
        </pc:spChg>
        <pc:spChg chg="mod">
          <ac:chgData name="Barbara Esposito" userId="b586edc0-3f9b-4304-a186-17beacd48a10" providerId="ADAL" clId="{49875514-7DBC-4586-8B92-85C71948D24E}" dt="2022-04-05T14:59:28.076" v="2521"/>
          <ac:spMkLst>
            <pc:docMk/>
            <pc:sldMk cId="2744220883" sldId="2840"/>
            <ac:spMk id="3" creationId="{A93E67B5-9D87-47BD-B679-363F04023677}"/>
          </ac:spMkLst>
        </pc:spChg>
      </pc:sldChg>
      <pc:sldChg chg="modSp add mod">
        <pc:chgData name="Barbara Esposito" userId="b586edc0-3f9b-4304-a186-17beacd48a10" providerId="ADAL" clId="{49875514-7DBC-4586-8B92-85C71948D24E}" dt="2022-04-05T15:15:24.340" v="2942"/>
        <pc:sldMkLst>
          <pc:docMk/>
          <pc:sldMk cId="1973058164" sldId="2841"/>
        </pc:sldMkLst>
        <pc:spChg chg="mod">
          <ac:chgData name="Barbara Esposito" userId="b586edc0-3f9b-4304-a186-17beacd48a10" providerId="ADAL" clId="{49875514-7DBC-4586-8B92-85C71948D24E}" dt="2022-04-05T14:58:46.800" v="2508"/>
          <ac:spMkLst>
            <pc:docMk/>
            <pc:sldMk cId="1973058164" sldId="2841"/>
            <ac:spMk id="2" creationId="{E9AABDCA-59DC-4512-9632-3EF0727EEE02}"/>
          </ac:spMkLst>
        </pc:spChg>
        <pc:spChg chg="mod">
          <ac:chgData name="Barbara Esposito" userId="b586edc0-3f9b-4304-a186-17beacd48a10" providerId="ADAL" clId="{49875514-7DBC-4586-8B92-85C71948D24E}" dt="2022-04-05T15:15:24.340" v="2942"/>
          <ac:spMkLst>
            <pc:docMk/>
            <pc:sldMk cId="1973058164" sldId="2841"/>
            <ac:spMk id="3" creationId="{A93E67B5-9D87-47BD-B679-363F04023677}"/>
          </ac:spMkLst>
        </pc:spChg>
      </pc:sldChg>
      <pc:sldChg chg="modSp add mod">
        <pc:chgData name="Barbara Esposito" userId="b586edc0-3f9b-4304-a186-17beacd48a10" providerId="ADAL" clId="{49875514-7DBC-4586-8B92-85C71948D24E}" dt="2022-04-05T15:34:49.625" v="3420" actId="20577"/>
        <pc:sldMkLst>
          <pc:docMk/>
          <pc:sldMk cId="1014449847" sldId="2842"/>
        </pc:sldMkLst>
        <pc:spChg chg="mod">
          <ac:chgData name="Barbara Esposito" userId="b586edc0-3f9b-4304-a186-17beacd48a10" providerId="ADAL" clId="{49875514-7DBC-4586-8B92-85C71948D24E}" dt="2022-04-05T15:15:49.284" v="2945"/>
          <ac:spMkLst>
            <pc:docMk/>
            <pc:sldMk cId="1014449847" sldId="2842"/>
            <ac:spMk id="2" creationId="{E9AABDCA-59DC-4512-9632-3EF0727EEE02}"/>
          </ac:spMkLst>
        </pc:spChg>
        <pc:spChg chg="mod">
          <ac:chgData name="Barbara Esposito" userId="b586edc0-3f9b-4304-a186-17beacd48a10" providerId="ADAL" clId="{49875514-7DBC-4586-8B92-85C71948D24E}" dt="2022-04-05T15:34:49.625" v="3420" actId="20577"/>
          <ac:spMkLst>
            <pc:docMk/>
            <pc:sldMk cId="1014449847" sldId="2842"/>
            <ac:spMk id="3" creationId="{A93E67B5-9D87-47BD-B679-363F0402367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862" cy="495793"/>
          </a:xfrm>
          <a:prstGeom prst="rect">
            <a:avLst/>
          </a:prstGeom>
        </p:spPr>
        <p:txBody>
          <a:bodyPr vert="horz" lIns="88221" tIns="44111" rIns="88221" bIns="44111" rtlCol="0"/>
          <a:lstStyle>
            <a:lvl1pPr algn="l" eaLnBrk="1" hangingPunct="1">
              <a:defRPr sz="1200" b="0">
                <a:latin typeface="Arial" charset="0"/>
                <a:ea typeface="ＭＳ Ｐゴシック" charset="0"/>
                <a:cs typeface="ＭＳ Ｐゴシック" charset="0"/>
              </a:defRPr>
            </a:lvl1pPr>
          </a:lstStyle>
          <a:p>
            <a:pPr>
              <a:defRPr/>
            </a:pPr>
            <a:endParaRPr lang="it-IT"/>
          </a:p>
        </p:txBody>
      </p:sp>
      <p:sp>
        <p:nvSpPr>
          <p:cNvPr id="3" name="Segnaposto data 2"/>
          <p:cNvSpPr>
            <a:spLocks noGrp="1"/>
          </p:cNvSpPr>
          <p:nvPr>
            <p:ph type="dt" sz="quarter" idx="1"/>
          </p:nvPr>
        </p:nvSpPr>
        <p:spPr>
          <a:xfrm>
            <a:off x="3850294" y="0"/>
            <a:ext cx="2945862" cy="495793"/>
          </a:xfrm>
          <a:prstGeom prst="rect">
            <a:avLst/>
          </a:prstGeom>
        </p:spPr>
        <p:txBody>
          <a:bodyPr vert="horz" wrap="square" lIns="88221" tIns="44111" rIns="88221" bIns="44111" numCol="1" anchor="t" anchorCtr="0" compatLnSpc="1">
            <a:prstTxWarp prst="textNoShape">
              <a:avLst/>
            </a:prstTxWarp>
          </a:bodyPr>
          <a:lstStyle>
            <a:lvl1pPr algn="r" eaLnBrk="1" hangingPunct="1">
              <a:defRPr sz="1200" b="0"/>
            </a:lvl1pPr>
          </a:lstStyle>
          <a:p>
            <a:fld id="{450C0BF5-C6B3-4481-A66B-C3021ED2235E}" type="datetimeFigureOut">
              <a:rPr lang="it-IT" altLang="it-IT"/>
              <a:pPr/>
              <a:t>13/04/2022</a:t>
            </a:fld>
            <a:endParaRPr lang="it-IT" altLang="it-IT"/>
          </a:p>
        </p:txBody>
      </p:sp>
      <p:sp>
        <p:nvSpPr>
          <p:cNvPr id="4" name="Segnaposto piè di pagina 3"/>
          <p:cNvSpPr>
            <a:spLocks noGrp="1"/>
          </p:cNvSpPr>
          <p:nvPr>
            <p:ph type="ftr" sz="quarter" idx="2"/>
          </p:nvPr>
        </p:nvSpPr>
        <p:spPr>
          <a:xfrm>
            <a:off x="0" y="9429305"/>
            <a:ext cx="2945862" cy="495793"/>
          </a:xfrm>
          <a:prstGeom prst="rect">
            <a:avLst/>
          </a:prstGeom>
        </p:spPr>
        <p:txBody>
          <a:bodyPr vert="horz" lIns="88221" tIns="44111" rIns="88221" bIns="44111" rtlCol="0" anchor="b"/>
          <a:lstStyle>
            <a:lvl1pPr algn="l" eaLnBrk="1" hangingPunct="1">
              <a:defRPr sz="1200" b="0">
                <a:latin typeface="Arial" charset="0"/>
                <a:ea typeface="ＭＳ Ｐゴシック" charset="0"/>
                <a:cs typeface="ＭＳ Ｐゴシック" charset="0"/>
              </a:defRPr>
            </a:lvl1pPr>
          </a:lstStyle>
          <a:p>
            <a:pPr>
              <a:defRPr/>
            </a:pPr>
            <a:endParaRPr lang="it-IT"/>
          </a:p>
        </p:txBody>
      </p:sp>
      <p:sp>
        <p:nvSpPr>
          <p:cNvPr id="5" name="Segnaposto numero diapositiva 4"/>
          <p:cNvSpPr>
            <a:spLocks noGrp="1"/>
          </p:cNvSpPr>
          <p:nvPr>
            <p:ph type="sldNum" sz="quarter" idx="3"/>
          </p:nvPr>
        </p:nvSpPr>
        <p:spPr>
          <a:xfrm>
            <a:off x="3850294" y="9429305"/>
            <a:ext cx="2945862" cy="495793"/>
          </a:xfrm>
          <a:prstGeom prst="rect">
            <a:avLst/>
          </a:prstGeom>
        </p:spPr>
        <p:txBody>
          <a:bodyPr vert="horz" wrap="square" lIns="88221" tIns="44111" rIns="88221" bIns="44111" numCol="1" anchor="b" anchorCtr="0" compatLnSpc="1">
            <a:prstTxWarp prst="textNoShape">
              <a:avLst/>
            </a:prstTxWarp>
          </a:bodyPr>
          <a:lstStyle>
            <a:lvl1pPr algn="r" eaLnBrk="1" hangingPunct="1">
              <a:defRPr sz="1200" b="0"/>
            </a:lvl1pPr>
          </a:lstStyle>
          <a:p>
            <a:fld id="{9BC64E6F-DA5D-46FA-837C-A96E9F1A40C9}" type="slidenum">
              <a:rPr lang="it-IT" altLang="it-IT"/>
              <a:pPr/>
              <a:t>‹N›</a:t>
            </a:fld>
            <a:endParaRPr lang="it-IT" altLang="it-IT"/>
          </a:p>
        </p:txBody>
      </p:sp>
    </p:spTree>
    <p:extLst>
      <p:ext uri="{BB962C8B-B14F-4D97-AF65-F5344CB8AC3E}">
        <p14:creationId xmlns:p14="http://schemas.microsoft.com/office/powerpoint/2010/main" val="149373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2322" name="Rectangle 2"/>
          <p:cNvSpPr>
            <a:spLocks noGrp="1" noChangeArrowheads="1"/>
          </p:cNvSpPr>
          <p:nvPr>
            <p:ph type="hdr" sz="quarter"/>
          </p:nvPr>
        </p:nvSpPr>
        <p:spPr bwMode="auto">
          <a:xfrm>
            <a:off x="0" y="0"/>
            <a:ext cx="2944342" cy="495793"/>
          </a:xfrm>
          <a:prstGeom prst="rect">
            <a:avLst/>
          </a:prstGeom>
          <a:noFill/>
          <a:ln>
            <a:noFill/>
          </a:ln>
        </p:spPr>
        <p:txBody>
          <a:bodyPr vert="horz" wrap="square" lIns="91553" tIns="45777" rIns="91553" bIns="45777" numCol="1" anchor="t" anchorCtr="0" compatLnSpc="1">
            <a:prstTxWarp prst="textNoShape">
              <a:avLst/>
            </a:prstTxWarp>
          </a:bodyPr>
          <a:lstStyle>
            <a:lvl1pPr algn="l" defTabSz="915909" eaLnBrk="1" hangingPunct="1">
              <a:defRPr sz="1200" b="0">
                <a:latin typeface="Arial" charset="0"/>
                <a:ea typeface="ＭＳ Ｐゴシック" charset="0"/>
                <a:cs typeface="ＭＳ Ｐゴシック" charset="0"/>
              </a:defRPr>
            </a:lvl1pPr>
          </a:lstStyle>
          <a:p>
            <a:pPr>
              <a:defRPr/>
            </a:pPr>
            <a:endParaRPr lang="it-IT"/>
          </a:p>
        </p:txBody>
      </p:sp>
      <p:sp>
        <p:nvSpPr>
          <p:cNvPr id="312323" name="Rectangle 3"/>
          <p:cNvSpPr>
            <a:spLocks noGrp="1" noChangeArrowheads="1"/>
          </p:cNvSpPr>
          <p:nvPr>
            <p:ph type="dt" idx="1"/>
          </p:nvPr>
        </p:nvSpPr>
        <p:spPr bwMode="auto">
          <a:xfrm>
            <a:off x="3851813" y="0"/>
            <a:ext cx="2944342" cy="495793"/>
          </a:xfrm>
          <a:prstGeom prst="rect">
            <a:avLst/>
          </a:prstGeom>
          <a:noFill/>
          <a:ln>
            <a:noFill/>
          </a:ln>
        </p:spPr>
        <p:txBody>
          <a:bodyPr vert="horz" wrap="square" lIns="91553" tIns="45777" rIns="91553" bIns="45777" numCol="1" anchor="t" anchorCtr="0" compatLnSpc="1">
            <a:prstTxWarp prst="textNoShape">
              <a:avLst/>
            </a:prstTxWarp>
          </a:bodyPr>
          <a:lstStyle>
            <a:lvl1pPr algn="r" defTabSz="915909" eaLnBrk="1" hangingPunct="1">
              <a:defRPr sz="1200" b="0">
                <a:latin typeface="Arial" charset="0"/>
                <a:ea typeface="ＭＳ Ｐゴシック" charset="0"/>
                <a:cs typeface="ＭＳ Ｐゴシック" charset="0"/>
              </a:defRPr>
            </a:lvl1pPr>
          </a:lstStyle>
          <a:p>
            <a:pPr>
              <a:defRPr/>
            </a:pPr>
            <a:endParaRPr lang="it-IT"/>
          </a:p>
        </p:txBody>
      </p:sp>
      <p:sp>
        <p:nvSpPr>
          <p:cNvPr id="4100" name="Rectangle 4"/>
          <p:cNvSpPr>
            <a:spLocks noGrp="1" noRot="1" noChangeAspect="1" noChangeArrowheads="1" noTextEdit="1"/>
          </p:cNvSpPr>
          <p:nvPr>
            <p:ph type="sldImg" idx="2"/>
          </p:nvPr>
        </p:nvSpPr>
        <p:spPr bwMode="auto">
          <a:xfrm>
            <a:off x="92075" y="744538"/>
            <a:ext cx="6615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2325" name="Rectangle 5"/>
          <p:cNvSpPr>
            <a:spLocks noGrp="1" noChangeArrowheads="1"/>
          </p:cNvSpPr>
          <p:nvPr>
            <p:ph type="body" sz="quarter" idx="3"/>
          </p:nvPr>
        </p:nvSpPr>
        <p:spPr bwMode="auto">
          <a:xfrm>
            <a:off x="679464" y="4714653"/>
            <a:ext cx="5438748" cy="4466756"/>
          </a:xfrm>
          <a:prstGeom prst="rect">
            <a:avLst/>
          </a:prstGeom>
          <a:noFill/>
          <a:ln>
            <a:noFill/>
          </a:ln>
        </p:spPr>
        <p:txBody>
          <a:bodyPr vert="horz" wrap="square" lIns="91553" tIns="45777" rIns="91553" bIns="45777"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312326" name="Rectangle 6"/>
          <p:cNvSpPr>
            <a:spLocks noGrp="1" noChangeArrowheads="1"/>
          </p:cNvSpPr>
          <p:nvPr>
            <p:ph type="ftr" sz="quarter" idx="4"/>
          </p:nvPr>
        </p:nvSpPr>
        <p:spPr bwMode="auto">
          <a:xfrm>
            <a:off x="0" y="9429305"/>
            <a:ext cx="2944342" cy="495793"/>
          </a:xfrm>
          <a:prstGeom prst="rect">
            <a:avLst/>
          </a:prstGeom>
          <a:noFill/>
          <a:ln>
            <a:noFill/>
          </a:ln>
        </p:spPr>
        <p:txBody>
          <a:bodyPr vert="horz" wrap="square" lIns="91553" tIns="45777" rIns="91553" bIns="45777" numCol="1" anchor="b" anchorCtr="0" compatLnSpc="1">
            <a:prstTxWarp prst="textNoShape">
              <a:avLst/>
            </a:prstTxWarp>
          </a:bodyPr>
          <a:lstStyle>
            <a:lvl1pPr algn="l" defTabSz="915909" eaLnBrk="1" hangingPunct="1">
              <a:defRPr sz="1200" b="0">
                <a:latin typeface="Arial" charset="0"/>
                <a:ea typeface="ＭＳ Ｐゴシック" charset="0"/>
                <a:cs typeface="ＭＳ Ｐゴシック" charset="0"/>
              </a:defRPr>
            </a:lvl1pPr>
          </a:lstStyle>
          <a:p>
            <a:pPr>
              <a:defRPr/>
            </a:pPr>
            <a:endParaRPr lang="it-IT"/>
          </a:p>
        </p:txBody>
      </p:sp>
      <p:sp>
        <p:nvSpPr>
          <p:cNvPr id="312327" name="Rectangle 7"/>
          <p:cNvSpPr>
            <a:spLocks noGrp="1" noChangeArrowheads="1"/>
          </p:cNvSpPr>
          <p:nvPr>
            <p:ph type="sldNum" sz="quarter" idx="5"/>
          </p:nvPr>
        </p:nvSpPr>
        <p:spPr bwMode="auto">
          <a:xfrm>
            <a:off x="3851813" y="9429305"/>
            <a:ext cx="2944342" cy="495793"/>
          </a:xfrm>
          <a:prstGeom prst="rect">
            <a:avLst/>
          </a:prstGeom>
          <a:noFill/>
          <a:ln>
            <a:noFill/>
          </a:ln>
        </p:spPr>
        <p:txBody>
          <a:bodyPr vert="horz" wrap="square" lIns="91553" tIns="45777" rIns="91553" bIns="45777" numCol="1" anchor="b" anchorCtr="0" compatLnSpc="1">
            <a:prstTxWarp prst="textNoShape">
              <a:avLst/>
            </a:prstTxWarp>
          </a:bodyPr>
          <a:lstStyle>
            <a:lvl1pPr algn="r" defTabSz="915909" eaLnBrk="1" hangingPunct="1">
              <a:defRPr sz="1200" b="0"/>
            </a:lvl1pPr>
          </a:lstStyle>
          <a:p>
            <a:fld id="{358CB0B4-B431-4C1F-881D-05B325D9B340}" type="slidenum">
              <a:rPr lang="it-IT" altLang="it-IT"/>
              <a:pPr/>
              <a:t>‹N›</a:t>
            </a:fld>
            <a:endParaRPr lang="it-IT" altLang="it-IT"/>
          </a:p>
        </p:txBody>
      </p:sp>
    </p:spTree>
    <p:extLst>
      <p:ext uri="{BB962C8B-B14F-4D97-AF65-F5344CB8AC3E}">
        <p14:creationId xmlns:p14="http://schemas.microsoft.com/office/powerpoint/2010/main" val="36300146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5988" rtl="0" eaLnBrk="1" fontAlgn="base" latinLnBrk="0" hangingPunct="1">
              <a:lnSpc>
                <a:spcPct val="100000"/>
              </a:lnSpc>
              <a:spcBef>
                <a:spcPct val="0"/>
              </a:spcBef>
              <a:spcAft>
                <a:spcPct val="0"/>
              </a:spcAft>
              <a:buClrTx/>
              <a:buSzTx/>
              <a:buFontTx/>
              <a:buNone/>
              <a:tabLst/>
              <a:defRPr/>
            </a:pPr>
            <a:fld id="{358CB0B4-B431-4C1F-881D-05B325D9B340}" type="slidenum">
              <a:rPr kumimoji="0" lang="it-IT" altLang="it-IT" sz="1200" b="0" i="0" u="none" strike="noStrike" kern="1200" cap="none" spc="0" normalizeH="0" baseline="0" noProof="0" smtClean="0">
                <a:ln>
                  <a:noFill/>
                </a:ln>
                <a:solidFill>
                  <a:srgbClr val="000000"/>
                </a:solidFill>
                <a:effectLst/>
                <a:uLnTx/>
                <a:uFillTx/>
                <a:latin typeface="Arial" charset="0"/>
                <a:ea typeface="ＭＳ Ｐゴシック" charset="0"/>
              </a:rPr>
              <a:pPr marL="0" marR="0" lvl="0" indent="0" algn="r" defTabSz="915988" rtl="0" eaLnBrk="1" fontAlgn="base" latinLnBrk="0" hangingPunct="1">
                <a:lnSpc>
                  <a:spcPct val="100000"/>
                </a:lnSpc>
                <a:spcBef>
                  <a:spcPct val="0"/>
                </a:spcBef>
                <a:spcAft>
                  <a:spcPct val="0"/>
                </a:spcAft>
                <a:buClrTx/>
                <a:buSzTx/>
                <a:buFontTx/>
                <a:buNone/>
                <a:tabLst/>
                <a:defRPr/>
              </a:pPr>
              <a:t>1</a:t>
            </a:fld>
            <a:endParaRPr kumimoji="0" lang="it-IT" altLang="it-IT" sz="1200" b="0" i="0" u="none" strike="noStrike" kern="1200" cap="none" spc="0" normalizeH="0" baseline="0" noProof="0" dirty="0">
              <a:ln>
                <a:noFill/>
              </a:ln>
              <a:solidFill>
                <a:srgbClr val="000000"/>
              </a:solidFill>
              <a:effectLst/>
              <a:uLnTx/>
              <a:uFillTx/>
              <a:latin typeface="Arial" charset="0"/>
              <a:ea typeface="ＭＳ Ｐゴシック" charset="0"/>
            </a:endParaRPr>
          </a:p>
        </p:txBody>
      </p:sp>
    </p:spTree>
    <p:extLst>
      <p:ext uri="{BB962C8B-B14F-4D97-AF65-F5344CB8AC3E}">
        <p14:creationId xmlns:p14="http://schemas.microsoft.com/office/powerpoint/2010/main" val="3996773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2</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082103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4</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846520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9</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718233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58CB0B4-B431-4C1F-881D-05B325D9B340}" type="slidenum">
              <a:rPr lang="it-IT" altLang="it-IT" smtClean="0"/>
              <a:pPr/>
              <a:t>12</a:t>
            </a:fld>
            <a:endParaRPr lang="it-IT" altLang="it-IT"/>
          </a:p>
        </p:txBody>
      </p:sp>
    </p:spTree>
    <p:extLst>
      <p:ext uri="{BB962C8B-B14F-4D97-AF65-F5344CB8AC3E}">
        <p14:creationId xmlns:p14="http://schemas.microsoft.com/office/powerpoint/2010/main" val="3076072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58CB0B4-B431-4C1F-881D-05B325D9B340}" type="slidenum">
              <a:rPr lang="it-IT" altLang="it-IT" smtClean="0"/>
              <a:pPr/>
              <a:t>13</a:t>
            </a:fld>
            <a:endParaRPr lang="it-IT" altLang="it-IT"/>
          </a:p>
        </p:txBody>
      </p:sp>
    </p:spTree>
    <p:extLst>
      <p:ext uri="{BB962C8B-B14F-4D97-AF65-F5344CB8AC3E}">
        <p14:creationId xmlns:p14="http://schemas.microsoft.com/office/powerpoint/2010/main" val="16615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15</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726679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22</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744506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immagine diapositiva 1"/>
          <p:cNvSpPr>
            <a:spLocks noGrp="1" noRot="1" noChangeAspect="1" noTextEdit="1"/>
          </p:cNvSpPr>
          <p:nvPr>
            <p:ph type="sldImg"/>
          </p:nvPr>
        </p:nvSpPr>
        <p:spPr>
          <a:xfrm>
            <a:off x="92075" y="744538"/>
            <a:ext cx="6615113" cy="3722687"/>
          </a:xfrm>
          <a:ln/>
        </p:spPr>
      </p:sp>
      <p:sp>
        <p:nvSpPr>
          <p:cNvPr id="7170"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latin typeface="Arial" panose="020B0604020202020204" pitchFamily="34" charset="0"/>
            </a:endParaRPr>
          </a:p>
        </p:txBody>
      </p:sp>
      <p:sp>
        <p:nvSpPr>
          <p:cNvPr id="7171" name="Segnaposto numero diapositiva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09">
              <a:defRPr sz="800" b="1">
                <a:solidFill>
                  <a:schemeClr val="tx1"/>
                </a:solidFill>
                <a:latin typeface="Arial" panose="020B0604020202020204" pitchFamily="34" charset="0"/>
                <a:ea typeface="MS PGothic" panose="020B0600070205080204" pitchFamily="34" charset="-128"/>
              </a:defRPr>
            </a:lvl1pPr>
            <a:lvl2pPr marL="716798" indent="-275692" defTabSz="915909">
              <a:defRPr sz="800" b="1">
                <a:solidFill>
                  <a:schemeClr val="tx1"/>
                </a:solidFill>
                <a:latin typeface="Arial" panose="020B0604020202020204" pitchFamily="34" charset="0"/>
                <a:ea typeface="MS PGothic" panose="020B0600070205080204" pitchFamily="34" charset="-128"/>
              </a:defRPr>
            </a:lvl2pPr>
            <a:lvl3pPr marL="1102766" indent="-220553" defTabSz="915909">
              <a:defRPr sz="800" b="1">
                <a:solidFill>
                  <a:schemeClr val="tx1"/>
                </a:solidFill>
                <a:latin typeface="Arial" panose="020B0604020202020204" pitchFamily="34" charset="0"/>
                <a:ea typeface="MS PGothic" panose="020B0600070205080204" pitchFamily="34" charset="-128"/>
              </a:defRPr>
            </a:lvl3pPr>
            <a:lvl4pPr marL="1543873" indent="-220553" defTabSz="915909">
              <a:defRPr sz="800" b="1">
                <a:solidFill>
                  <a:schemeClr val="tx1"/>
                </a:solidFill>
                <a:latin typeface="Arial" panose="020B0604020202020204" pitchFamily="34" charset="0"/>
                <a:ea typeface="MS PGothic" panose="020B0600070205080204" pitchFamily="34" charset="-128"/>
              </a:defRPr>
            </a:lvl4pPr>
            <a:lvl5pPr marL="1984980" indent="-220553" defTabSz="915909">
              <a:defRPr sz="800" b="1">
                <a:solidFill>
                  <a:schemeClr val="tx1"/>
                </a:solidFill>
                <a:latin typeface="Arial" panose="020B0604020202020204" pitchFamily="34" charset="0"/>
                <a:ea typeface="MS PGothic" panose="020B0600070205080204" pitchFamily="34" charset="-128"/>
              </a:defRPr>
            </a:lvl5pPr>
            <a:lvl6pPr marL="242608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867193"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308299"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749406" indent="-220553" defTabSz="915909"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r" defTabSz="915909" rtl="0" eaLnBrk="1" fontAlgn="base" latinLnBrk="0" hangingPunct="1">
              <a:lnSpc>
                <a:spcPct val="100000"/>
              </a:lnSpc>
              <a:spcBef>
                <a:spcPct val="0"/>
              </a:spcBef>
              <a:spcAft>
                <a:spcPct val="0"/>
              </a:spcAft>
              <a:buClrTx/>
              <a:buSzTx/>
              <a:buFontTx/>
              <a:buNone/>
              <a:tabLst/>
              <a:defRPr/>
            </a:pPr>
            <a:fld id="{86156CF0-907D-4B8F-A312-E2029331CE4C}" type="slidenum">
              <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5909" rtl="0" eaLnBrk="1" fontAlgn="base" latinLnBrk="0" hangingPunct="1">
                <a:lnSpc>
                  <a:spcPct val="100000"/>
                </a:lnSpc>
                <a:spcBef>
                  <a:spcPct val="0"/>
                </a:spcBef>
                <a:spcAft>
                  <a:spcPct val="0"/>
                </a:spcAft>
                <a:buClrTx/>
                <a:buSzTx/>
                <a:buFontTx/>
                <a:buNone/>
                <a:tabLst/>
                <a:defRPr/>
              </a:pPr>
              <a:t>23</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3132184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368800" y="2130430"/>
            <a:ext cx="6908800" cy="1470025"/>
          </a:xfrm>
        </p:spPr>
        <p:txBody>
          <a:bodyPr/>
          <a:lstStyle>
            <a:lvl1pPr>
              <a:defRPr>
                <a:solidFill>
                  <a:srgbClr val="333399"/>
                </a:solidFill>
              </a:defRPr>
            </a:lvl1pPr>
          </a:lstStyle>
          <a:p>
            <a:r>
              <a:rPr lang="it-IT"/>
              <a:t>Fare clic per modificare lo stile del titolo</a:t>
            </a:r>
          </a:p>
        </p:txBody>
      </p:sp>
      <p:sp>
        <p:nvSpPr>
          <p:cNvPr id="8195" name="Rectangle 3"/>
          <p:cNvSpPr>
            <a:spLocks noGrp="1" noChangeArrowheads="1"/>
          </p:cNvSpPr>
          <p:nvPr>
            <p:ph type="subTitle" idx="1"/>
          </p:nvPr>
        </p:nvSpPr>
        <p:spPr>
          <a:xfrm>
            <a:off x="1828800" y="2133600"/>
            <a:ext cx="2540000" cy="1752600"/>
          </a:xfrm>
        </p:spPr>
        <p:txBody>
          <a:bodyPr/>
          <a:lstStyle>
            <a:lvl1pPr marL="0" indent="0">
              <a:buFontTx/>
              <a:buNone/>
              <a:defRPr sz="1000"/>
            </a:lvl1pPr>
          </a:lstStyle>
          <a:p>
            <a:r>
              <a:rPr lang="it-IT"/>
              <a:t>Fare clic per modificare lo stile del sottotitolo dello schema</a:t>
            </a:r>
          </a:p>
        </p:txBody>
      </p:sp>
    </p:spTree>
    <p:extLst>
      <p:ext uri="{BB962C8B-B14F-4D97-AF65-F5344CB8AC3E}">
        <p14:creationId xmlns:p14="http://schemas.microsoft.com/office/powerpoint/2010/main" val="1362178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809005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07452" y="188913"/>
            <a:ext cx="2760133" cy="5903912"/>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527051" y="188913"/>
            <a:ext cx="8077200" cy="590391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709405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olo, contenu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527052" y="188918"/>
            <a:ext cx="11040533" cy="765175"/>
          </a:xfrm>
        </p:spPr>
        <p:txBody>
          <a:bodyPr/>
          <a:lstStyle/>
          <a:p>
            <a:r>
              <a:rPr lang="it-IT"/>
              <a:t>Fare clic per modificare lo stile del titolo</a:t>
            </a:r>
          </a:p>
        </p:txBody>
      </p:sp>
      <p:sp>
        <p:nvSpPr>
          <p:cNvPr id="3" name="Segnaposto contenuto 2"/>
          <p:cNvSpPr>
            <a:spLocks noGrp="1"/>
          </p:cNvSpPr>
          <p:nvPr>
            <p:ph sz="half" idx="1"/>
          </p:nvPr>
        </p:nvSpPr>
        <p:spPr>
          <a:xfrm>
            <a:off x="527051" y="1125539"/>
            <a:ext cx="5384800" cy="496728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quarter" idx="2"/>
          </p:nvPr>
        </p:nvSpPr>
        <p:spPr>
          <a:xfrm>
            <a:off x="6115051" y="1125538"/>
            <a:ext cx="5384800" cy="240665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contenuto 4"/>
          <p:cNvSpPr>
            <a:spLocks noGrp="1"/>
          </p:cNvSpPr>
          <p:nvPr>
            <p:ph sz="quarter" idx="3"/>
          </p:nvPr>
        </p:nvSpPr>
        <p:spPr>
          <a:xfrm>
            <a:off x="6115051" y="3684593"/>
            <a:ext cx="5384800" cy="240823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844792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olo e  contenuto 4">
    <p:spTree>
      <p:nvGrpSpPr>
        <p:cNvPr id="1" name=""/>
        <p:cNvGrpSpPr/>
        <p:nvPr/>
      </p:nvGrpSpPr>
      <p:grpSpPr>
        <a:xfrm>
          <a:off x="0" y="0"/>
          <a:ext cx="0" cy="0"/>
          <a:chOff x="0" y="0"/>
          <a:chExt cx="0" cy="0"/>
        </a:xfrm>
      </p:grpSpPr>
      <p:sp>
        <p:nvSpPr>
          <p:cNvPr id="2" name="Titolo 1"/>
          <p:cNvSpPr>
            <a:spLocks noGrp="1"/>
          </p:cNvSpPr>
          <p:nvPr>
            <p:ph type="title" sz="quarter"/>
          </p:nvPr>
        </p:nvSpPr>
        <p:spPr>
          <a:xfrm>
            <a:off x="527052" y="188918"/>
            <a:ext cx="11040533" cy="765175"/>
          </a:xfrm>
        </p:spPr>
        <p:txBody>
          <a:bodyPr/>
          <a:lstStyle/>
          <a:p>
            <a:r>
              <a:rPr lang="it-IT"/>
              <a:t>Fare clic per modificare lo stile del titolo</a:t>
            </a:r>
          </a:p>
        </p:txBody>
      </p:sp>
      <p:sp>
        <p:nvSpPr>
          <p:cNvPr id="3" name="Segnaposto contenuto 2"/>
          <p:cNvSpPr>
            <a:spLocks noGrp="1"/>
          </p:cNvSpPr>
          <p:nvPr>
            <p:ph sz="quarter" idx="1"/>
          </p:nvPr>
        </p:nvSpPr>
        <p:spPr>
          <a:xfrm>
            <a:off x="527051" y="1125538"/>
            <a:ext cx="5384800" cy="240665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quarter" idx="2"/>
          </p:nvPr>
        </p:nvSpPr>
        <p:spPr>
          <a:xfrm>
            <a:off x="6115051" y="1125538"/>
            <a:ext cx="5384800" cy="240665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contenuto 4"/>
          <p:cNvSpPr>
            <a:spLocks noGrp="1"/>
          </p:cNvSpPr>
          <p:nvPr>
            <p:ph sz="quarter" idx="3"/>
          </p:nvPr>
        </p:nvSpPr>
        <p:spPr>
          <a:xfrm>
            <a:off x="527051" y="3684593"/>
            <a:ext cx="5384800" cy="240823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contenuto 5"/>
          <p:cNvSpPr>
            <a:spLocks noGrp="1"/>
          </p:cNvSpPr>
          <p:nvPr>
            <p:ph sz="quarter" idx="4"/>
          </p:nvPr>
        </p:nvSpPr>
        <p:spPr>
          <a:xfrm>
            <a:off x="6115051" y="3684593"/>
            <a:ext cx="5384800" cy="2408237"/>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49332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587655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5"/>
            <a:ext cx="10363200" cy="1362075"/>
          </a:xfrm>
        </p:spPr>
        <p:txBody>
          <a:bodyPr/>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it-IT"/>
              <a:t>Fare clic per modificare stili del testo dello schema</a:t>
            </a:r>
          </a:p>
        </p:txBody>
      </p:sp>
    </p:spTree>
    <p:extLst>
      <p:ext uri="{BB962C8B-B14F-4D97-AF65-F5344CB8AC3E}">
        <p14:creationId xmlns:p14="http://schemas.microsoft.com/office/powerpoint/2010/main" val="79448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527051" y="1125539"/>
            <a:ext cx="53848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15051" y="1125539"/>
            <a:ext cx="53848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173749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755687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701951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367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3"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dirty="0"/>
              <a:t>Fare clic per modificare stili del testo dello schema</a:t>
            </a:r>
          </a:p>
        </p:txBody>
      </p:sp>
    </p:spTree>
    <p:extLst>
      <p:ext uri="{BB962C8B-B14F-4D97-AF65-F5344CB8AC3E}">
        <p14:creationId xmlns:p14="http://schemas.microsoft.com/office/powerpoint/2010/main" val="1072260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it-IT" noProof="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3014409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27052" y="188918"/>
            <a:ext cx="1104053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527051" y="1125539"/>
            <a:ext cx="10972800"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pic>
        <p:nvPicPr>
          <p:cNvPr id="6" name="Immagine 5" descr="format2">
            <a:extLst>
              <a:ext uri="{FF2B5EF4-FFF2-40B4-BE49-F238E27FC236}">
                <a16:creationId xmlns:a16="http://schemas.microsoft.com/office/drawing/2014/main" xmlns="" id="{EAC3818A-6CA7-4093-994D-48BAD4E4C606}"/>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2614" y="6281556"/>
            <a:ext cx="1156367" cy="55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a:extLst>
              <a:ext uri="{FF2B5EF4-FFF2-40B4-BE49-F238E27FC236}">
                <a16:creationId xmlns:a16="http://schemas.microsoft.com/office/drawing/2014/main" xmlns="" id="{1AF516D9-BA35-42B3-99B0-BCAE3A2BF5B2}"/>
              </a:ext>
            </a:extLst>
          </p:cNvPr>
          <p:cNvSpPr txBox="1">
            <a:spLocks noChangeArrowheads="1"/>
          </p:cNvSpPr>
          <p:nvPr/>
        </p:nvSpPr>
        <p:spPr bwMode="auto">
          <a:xfrm>
            <a:off x="5735364" y="6499225"/>
            <a:ext cx="6337300" cy="338554"/>
          </a:xfrm>
          <a:prstGeom prst="rect">
            <a:avLst/>
          </a:prstGeom>
          <a:noFill/>
          <a:ln w="9525">
            <a:noFill/>
            <a:miter lim="800000"/>
            <a:headEnd/>
            <a:tailEnd/>
          </a:ln>
          <a:effec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defRPr/>
            </a:pPr>
            <a:r>
              <a:rPr lang="it-IT" altLang="it-IT" sz="1050" b="0" i="0" dirty="0">
                <a:solidFill>
                  <a:srgbClr val="203864"/>
                </a:solidFill>
                <a:latin typeface="Century Gothic" panose="020B0502020202020204" pitchFamily="34" charset="0"/>
                <a:cs typeface="Arial" panose="020B0604020202020204" pitchFamily="34" charset="0"/>
              </a:rPr>
              <a:t>Roma, </a:t>
            </a:r>
            <a:r>
              <a:rPr lang="it-IT" altLang="it-IT" sz="1050" b="0" i="0" dirty="0" smtClean="0">
                <a:solidFill>
                  <a:srgbClr val="203864"/>
                </a:solidFill>
                <a:latin typeface="Century Gothic" panose="020B0502020202020204" pitchFamily="34" charset="0"/>
                <a:cs typeface="Arial" panose="020B0604020202020204" pitchFamily="34" charset="0"/>
              </a:rPr>
              <a:t>20 aprile 2022 </a:t>
            </a:r>
            <a:r>
              <a:rPr lang="it-IT" altLang="it-IT" sz="1600" b="0" i="0" dirty="0">
                <a:solidFill>
                  <a:srgbClr val="203864"/>
                </a:solidFill>
                <a:latin typeface="Century Gothic" panose="020B0502020202020204" pitchFamily="34" charset="0"/>
                <a:cs typeface="Arial" panose="020B0604020202020204" pitchFamily="34" charset="0"/>
              </a:rPr>
              <a:t>| </a:t>
            </a:r>
            <a:fld id="{EFB01B81-24C0-49D3-AE93-DC94FFB6747E}" type="slidenum">
              <a:rPr lang="it-IT" altLang="it-IT" sz="1600" b="0" i="0" smtClean="0">
                <a:solidFill>
                  <a:srgbClr val="203864"/>
                </a:solidFill>
                <a:latin typeface="Century Gothic" panose="020B0502020202020204" pitchFamily="34" charset="0"/>
                <a:cs typeface="Arial" panose="020B0604020202020204" pitchFamily="34" charset="0"/>
              </a:rPr>
              <a:pPr algn="r" eaLnBrk="1" hangingPunct="1">
                <a:spcBef>
                  <a:spcPct val="50000"/>
                </a:spcBef>
                <a:defRPr/>
              </a:pPr>
              <a:t>‹N›</a:t>
            </a:fld>
            <a:endParaRPr lang="it-IT" altLang="it-IT" sz="1600" b="0" i="0" dirty="0">
              <a:solidFill>
                <a:srgbClr val="203864"/>
              </a:solidFill>
              <a:latin typeface="Century Gothic" panose="020B0502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6419" r:id="rId1"/>
    <p:sldLayoutId id="2147486407" r:id="rId2"/>
    <p:sldLayoutId id="2147486408" r:id="rId3"/>
    <p:sldLayoutId id="2147486409" r:id="rId4"/>
    <p:sldLayoutId id="2147486410" r:id="rId5"/>
    <p:sldLayoutId id="2147486411" r:id="rId6"/>
    <p:sldLayoutId id="2147486412" r:id="rId7"/>
    <p:sldLayoutId id="2147486413" r:id="rId8"/>
    <p:sldLayoutId id="2147486414" r:id="rId9"/>
    <p:sldLayoutId id="2147486415" r:id="rId10"/>
    <p:sldLayoutId id="2147486416" r:id="rId11"/>
    <p:sldLayoutId id="2147486417" r:id="rId12"/>
    <p:sldLayoutId id="2147486418" r:id="rId13"/>
  </p:sldLayoutIdLst>
  <p:txStyles>
    <p:titleStyle>
      <a:lvl1pPr algn="l" rtl="0" eaLnBrk="0" fontAlgn="base" hangingPunct="0">
        <a:spcBef>
          <a:spcPct val="0"/>
        </a:spcBef>
        <a:spcAft>
          <a:spcPct val="0"/>
        </a:spcAft>
        <a:defRPr sz="20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2pPr>
      <a:lvl3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3pPr>
      <a:lvl4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4pPr>
      <a:lvl5pPr algn="l" rtl="0" eaLnBrk="0" fontAlgn="base" hangingPunct="0">
        <a:spcBef>
          <a:spcPct val="0"/>
        </a:spcBef>
        <a:spcAft>
          <a:spcPct val="0"/>
        </a:spcAft>
        <a:defRPr sz="2000" b="1">
          <a:solidFill>
            <a:schemeClr val="accent2"/>
          </a:solidFill>
          <a:latin typeface="Arial" charset="0"/>
          <a:ea typeface="MS PGothic" panose="020B0600070205080204" pitchFamily="34" charset="-128"/>
          <a:cs typeface="MS PGothic" charset="0"/>
        </a:defRPr>
      </a:lvl5pPr>
      <a:lvl6pPr marL="457189" algn="l" rtl="0" fontAlgn="base">
        <a:spcBef>
          <a:spcPct val="0"/>
        </a:spcBef>
        <a:spcAft>
          <a:spcPct val="0"/>
        </a:spcAft>
        <a:defRPr sz="2000" b="1">
          <a:solidFill>
            <a:schemeClr val="accent2"/>
          </a:solidFill>
          <a:latin typeface="Arial" charset="0"/>
        </a:defRPr>
      </a:lvl6pPr>
      <a:lvl7pPr marL="914377" algn="l" rtl="0" fontAlgn="base">
        <a:spcBef>
          <a:spcPct val="0"/>
        </a:spcBef>
        <a:spcAft>
          <a:spcPct val="0"/>
        </a:spcAft>
        <a:defRPr sz="2000" b="1">
          <a:solidFill>
            <a:schemeClr val="accent2"/>
          </a:solidFill>
          <a:latin typeface="Arial" charset="0"/>
        </a:defRPr>
      </a:lvl7pPr>
      <a:lvl8pPr marL="1371566" algn="l" rtl="0" fontAlgn="base">
        <a:spcBef>
          <a:spcPct val="0"/>
        </a:spcBef>
        <a:spcAft>
          <a:spcPct val="0"/>
        </a:spcAft>
        <a:defRPr sz="2000" b="1">
          <a:solidFill>
            <a:schemeClr val="accent2"/>
          </a:solidFill>
          <a:latin typeface="Arial" charset="0"/>
        </a:defRPr>
      </a:lvl8pPr>
      <a:lvl9pPr marL="1828754" algn="l" rtl="0" fontAlgn="base">
        <a:spcBef>
          <a:spcPct val="0"/>
        </a:spcBef>
        <a:spcAft>
          <a:spcPct val="0"/>
        </a:spcAft>
        <a:defRPr sz="2000" b="1">
          <a:solidFill>
            <a:schemeClr val="accent2"/>
          </a:solidFill>
          <a:latin typeface="Arial" charset="0"/>
        </a:defRPr>
      </a:lvl9pPr>
    </p:titleStyle>
    <p:bodyStyle>
      <a:lvl1pPr marL="342891" indent="-342891"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1pPr>
      <a:lvl2pPr marL="742932" indent="-285744"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2pPr>
      <a:lvl3pPr marL="1142971" indent="-228594"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3pPr>
      <a:lvl4pPr marL="1600160" indent="-228594"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charset="0"/>
        </a:defRPr>
      </a:lvl4pPr>
      <a:lvl5pPr marL="2057349" indent="-228594" algn="l" rtl="0" eaLnBrk="0" fontAlgn="base" hangingPunct="0">
        <a:spcBef>
          <a:spcPct val="20000"/>
        </a:spcBef>
        <a:spcAft>
          <a:spcPct val="0"/>
        </a:spcAft>
        <a:buChar char="»"/>
        <a:defRPr sz="1400">
          <a:solidFill>
            <a:schemeClr val="tx1"/>
          </a:solidFill>
          <a:latin typeface="+mn-lt"/>
          <a:ea typeface="MS PGothic" panose="020B0600070205080204" pitchFamily="34" charset="-128"/>
          <a:cs typeface="MS PGothic" charset="0"/>
        </a:defRPr>
      </a:lvl5pPr>
      <a:lvl6pPr marL="2514537" indent="-228594" algn="l" rtl="0" fontAlgn="base">
        <a:spcBef>
          <a:spcPct val="20000"/>
        </a:spcBef>
        <a:spcAft>
          <a:spcPct val="0"/>
        </a:spcAft>
        <a:buChar char="»"/>
        <a:defRPr sz="1400">
          <a:solidFill>
            <a:schemeClr val="tx1"/>
          </a:solidFill>
          <a:latin typeface="+mn-lt"/>
        </a:defRPr>
      </a:lvl6pPr>
      <a:lvl7pPr marL="2971726" indent="-228594" algn="l" rtl="0" fontAlgn="base">
        <a:spcBef>
          <a:spcPct val="20000"/>
        </a:spcBef>
        <a:spcAft>
          <a:spcPct val="0"/>
        </a:spcAft>
        <a:buChar char="»"/>
        <a:defRPr sz="1400">
          <a:solidFill>
            <a:schemeClr val="tx1"/>
          </a:solidFill>
          <a:latin typeface="+mn-lt"/>
        </a:defRPr>
      </a:lvl7pPr>
      <a:lvl8pPr marL="3428914" indent="-228594" algn="l" rtl="0" fontAlgn="base">
        <a:spcBef>
          <a:spcPct val="20000"/>
        </a:spcBef>
        <a:spcAft>
          <a:spcPct val="0"/>
        </a:spcAft>
        <a:buChar char="»"/>
        <a:defRPr sz="1400">
          <a:solidFill>
            <a:schemeClr val="tx1"/>
          </a:solidFill>
          <a:latin typeface="+mn-lt"/>
        </a:defRPr>
      </a:lvl8pPr>
      <a:lvl9pPr marL="3886103" indent="-228594" algn="l" rtl="0" fontAlgn="base">
        <a:spcBef>
          <a:spcPct val="20000"/>
        </a:spcBef>
        <a:spcAft>
          <a:spcPct val="0"/>
        </a:spcAft>
        <a:buChar char="»"/>
        <a:defRPr sz="1400">
          <a:solidFill>
            <a:schemeClr val="tx1"/>
          </a:solidFill>
          <a:latin typeface="+mn-lt"/>
        </a:defRPr>
      </a:lvl9pPr>
    </p:bodyStyle>
    <p:otherStyle>
      <a:defPPr>
        <a:defRPr lang="it-IT"/>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7.xml"/><Relationship Id="rId5" Type="http://schemas.openxmlformats.org/officeDocument/2006/relationships/image" Target="../media/image15.emf"/><Relationship Id="rId4" Type="http://schemas.openxmlformats.org/officeDocument/2006/relationships/image" Target="../media/image1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7" Type="http://schemas.openxmlformats.org/officeDocument/2006/relationships/image" Target="../media/image22.sv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emf"/><Relationship Id="rId4" Type="http://schemas.openxmlformats.org/officeDocument/2006/relationships/image" Target="../media/image17.emf"/></Relationships>
</file>

<file path=ppt/slides/_rels/slide13.xml.rels><?xml version="1.0" encoding="UTF-8" standalone="yes"?>
<Relationships xmlns="http://schemas.openxmlformats.org/package/2006/relationships"><Relationship Id="rId3" Type="http://schemas.openxmlformats.org/officeDocument/2006/relationships/image" Target="../media/image20.emf"/><Relationship Id="rId7" Type="http://schemas.openxmlformats.org/officeDocument/2006/relationships/image" Target="../media/image24.emf"/><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23.emf"/><Relationship Id="rId5" Type="http://schemas.openxmlformats.org/officeDocument/2006/relationships/image" Target="../media/image22.emf"/><Relationship Id="rId4" Type="http://schemas.openxmlformats.org/officeDocument/2006/relationships/image" Target="../media/image21.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12.svg"/><Relationship Id="rId9"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9.emf"/><Relationship Id="rId5" Type="http://schemas.openxmlformats.org/officeDocument/2006/relationships/image" Target="../media/image28.emf"/><Relationship Id="rId4" Type="http://schemas.openxmlformats.org/officeDocument/2006/relationships/image" Target="../media/image27.png"/></Relationships>
</file>

<file path=ppt/slides/_rels/slide18.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slideLayout" Target="../slideLayouts/slideLayout7.xml"/><Relationship Id="rId6" Type="http://schemas.openxmlformats.org/officeDocument/2006/relationships/image" Target="../media/image34.emf"/><Relationship Id="rId5" Type="http://schemas.openxmlformats.org/officeDocument/2006/relationships/image" Target="../media/image33.emf"/><Relationship Id="rId4" Type="http://schemas.openxmlformats.org/officeDocument/2006/relationships/image" Target="../media/image32.emf"/></Relationships>
</file>

<file path=ppt/slides/_rels/slide19.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35.emf"/><Relationship Id="rId1" Type="http://schemas.openxmlformats.org/officeDocument/2006/relationships/slideLayout" Target="../slideLayouts/slideLayout7.xml"/><Relationship Id="rId6" Type="http://schemas.openxmlformats.org/officeDocument/2006/relationships/image" Target="../media/image39.emf"/><Relationship Id="rId5" Type="http://schemas.openxmlformats.org/officeDocument/2006/relationships/image" Target="../media/image38.emf"/><Relationship Id="rId4" Type="http://schemas.openxmlformats.org/officeDocument/2006/relationships/image" Target="../media/image37.emf"/></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 Id="rId9" Type="http://schemas.openxmlformats.org/officeDocument/2006/relationships/image" Target="../media/image9.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4.svg"/><Relationship Id="rId5" Type="http://schemas.openxmlformats.org/officeDocument/2006/relationships/image" Target="../media/image40.png"/><Relationship Id="rId4" Type="http://schemas.openxmlformats.org/officeDocument/2006/relationships/image" Target="../media/image12.svg"/><Relationship Id="rId9"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hyperlink" Target="http://www.formatresearch.com/"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12.sv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12.sv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xmlns="" id="{90BCE6D7-2794-4EBF-8B67-CC94789E88B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3243"/>
          <a:stretch/>
        </p:blipFill>
        <p:spPr>
          <a:xfrm>
            <a:off x="119337" y="179911"/>
            <a:ext cx="2588499" cy="1196752"/>
          </a:xfrm>
          <a:prstGeom prst="rect">
            <a:avLst/>
          </a:prstGeom>
        </p:spPr>
      </p:pic>
      <p:sp>
        <p:nvSpPr>
          <p:cNvPr id="2" name="Rettangolo 1">
            <a:extLst>
              <a:ext uri="{FF2B5EF4-FFF2-40B4-BE49-F238E27FC236}">
                <a16:creationId xmlns:a16="http://schemas.microsoft.com/office/drawing/2014/main" xmlns="" id="{A6ABAC4E-B33B-4211-93E0-44BAD770C50E}"/>
              </a:ext>
            </a:extLst>
          </p:cNvPr>
          <p:cNvSpPr/>
          <p:nvPr/>
        </p:nvSpPr>
        <p:spPr bwMode="auto">
          <a:xfrm>
            <a:off x="9336360" y="6425952"/>
            <a:ext cx="2736304" cy="432048"/>
          </a:xfrm>
          <a:prstGeom prst="rect">
            <a:avLst/>
          </a:prstGeom>
          <a:solidFill>
            <a:schemeClr val="bg1"/>
          </a:solidFill>
          <a:ln w="12700" cap="flat" cmpd="sng" algn="ctr">
            <a:noFill/>
            <a:prstDash val="solid"/>
            <a:round/>
            <a:headEnd type="none" w="med" len="med"/>
            <a:tailEnd type="none" w="med" len="med"/>
          </a:ln>
          <a:effectLst/>
        </p:spPr>
        <p:txBody>
          <a:bodyPr vert="horz" wrap="square" lIns="91438" tIns="45719" rIns="91438" bIns="45719" numCol="1" rtlCol="0" anchor="t" anchorCtr="0" compatLnSpc="1">
            <a:prstTxWarp prst="textNoShape">
              <a:avLst/>
            </a:prstTxWarp>
          </a:bodyPr>
          <a:lstStyle/>
          <a:p>
            <a:pPr defTabSz="914377"/>
            <a:endParaRPr lang="it-IT" sz="1900" dirty="0">
              <a:latin typeface="Arial" charset="0"/>
            </a:endParaRPr>
          </a:p>
        </p:txBody>
      </p:sp>
      <p:pic>
        <p:nvPicPr>
          <p:cNvPr id="9" name="Picture 3" descr="G:\WSCOM\2019\EVENTI\2019.11.26 GIORNATA LEGALITA' CI PIACE 7°- CASTELLUCCI\Grafica\logo-fondo-trasparente_solo-scritta.png">
            <a:extLst>
              <a:ext uri="{FF2B5EF4-FFF2-40B4-BE49-F238E27FC236}">
                <a16:creationId xmlns:a16="http://schemas.microsoft.com/office/drawing/2014/main" xmlns="" id="{4D3183E2-5BD6-425C-80CE-C14347669CCF}"/>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817722" y="1316420"/>
            <a:ext cx="7832685" cy="2627417"/>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10">
            <a:extLst>
              <a:ext uri="{FF2B5EF4-FFF2-40B4-BE49-F238E27FC236}">
                <a16:creationId xmlns:a16="http://schemas.microsoft.com/office/drawing/2014/main" xmlns="" id="{219BD70C-1910-4FB5-A982-52F9E21E43A5}"/>
              </a:ext>
            </a:extLst>
          </p:cNvPr>
          <p:cNvSpPr>
            <a:spLocks noChangeArrowheads="1"/>
          </p:cNvSpPr>
          <p:nvPr/>
        </p:nvSpPr>
        <p:spPr bwMode="auto">
          <a:xfrm>
            <a:off x="1413586" y="4382439"/>
            <a:ext cx="8640960" cy="2396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algn="ctr">
              <a:spcBef>
                <a:spcPts val="600"/>
              </a:spcBef>
              <a:buNone/>
            </a:pPr>
            <a:r>
              <a:rPr lang="it-IT" altLang="it-IT" sz="2800" dirty="0">
                <a:solidFill>
                  <a:srgbClr val="014983"/>
                </a:solidFill>
                <a:latin typeface="Century Gothic" panose="020B0502020202020204" pitchFamily="34" charset="0"/>
                <a:cs typeface="Arial" panose="020B0604020202020204" pitchFamily="34" charset="0"/>
              </a:rPr>
              <a:t>INDAGINE CONFCOMMERCIO</a:t>
            </a:r>
          </a:p>
          <a:p>
            <a:pPr algn="ctr">
              <a:spcBef>
                <a:spcPts val="600"/>
              </a:spcBef>
              <a:buNone/>
            </a:pPr>
            <a:r>
              <a:rPr lang="it-IT" altLang="it-IT" sz="2800" dirty="0">
                <a:solidFill>
                  <a:srgbClr val="014983"/>
                </a:solidFill>
                <a:latin typeface="Century Gothic" panose="020B0502020202020204" pitchFamily="34" charset="0"/>
                <a:cs typeface="Arial" panose="020B0604020202020204" pitchFamily="34" charset="0"/>
              </a:rPr>
              <a:t>SU USURA E FENOMENI ILLEGALI</a:t>
            </a:r>
            <a:endParaRPr lang="it-IT" sz="2800" dirty="0">
              <a:latin typeface="Century Gothic" panose="020B0502020202020204" pitchFamily="34" charset="0"/>
            </a:endParaRPr>
          </a:p>
          <a:p>
            <a:pPr algn="ctr">
              <a:lnSpc>
                <a:spcPct val="114000"/>
              </a:lnSpc>
              <a:spcBef>
                <a:spcPts val="600"/>
              </a:spcBef>
              <a:buNone/>
            </a:pPr>
            <a:endParaRPr lang="it-IT" sz="800" dirty="0" smtClean="0">
              <a:solidFill>
                <a:schemeClr val="tx2"/>
              </a:solidFill>
              <a:latin typeface="Century Gothic" panose="020B0502020202020204" pitchFamily="34" charset="0"/>
            </a:endParaRPr>
          </a:p>
          <a:p>
            <a:pPr algn="ctr">
              <a:lnSpc>
                <a:spcPct val="114000"/>
              </a:lnSpc>
              <a:spcBef>
                <a:spcPts val="600"/>
              </a:spcBef>
              <a:buNone/>
            </a:pPr>
            <a:r>
              <a:rPr lang="it-IT" sz="2100" dirty="0" smtClean="0">
                <a:solidFill>
                  <a:srgbClr val="C00000"/>
                </a:solidFill>
                <a:latin typeface="Century Gothic" panose="020B0502020202020204" pitchFamily="34" charset="0"/>
              </a:rPr>
              <a:t>DATI PER DIMENSIONI DEI CENTRI URBANI </a:t>
            </a:r>
          </a:p>
          <a:p>
            <a:pPr algn="ctr">
              <a:lnSpc>
                <a:spcPct val="114000"/>
              </a:lnSpc>
              <a:spcBef>
                <a:spcPts val="600"/>
              </a:spcBef>
              <a:buNone/>
            </a:pPr>
            <a:endParaRPr lang="it-IT" sz="800" dirty="0" smtClean="0">
              <a:solidFill>
                <a:schemeClr val="tx2"/>
              </a:solidFill>
              <a:latin typeface="Century Gothic" panose="020B0502020202020204" pitchFamily="34" charset="0"/>
            </a:endParaRPr>
          </a:p>
          <a:p>
            <a:pPr algn="ctr">
              <a:lnSpc>
                <a:spcPct val="114000"/>
              </a:lnSpc>
              <a:spcBef>
                <a:spcPts val="600"/>
              </a:spcBef>
              <a:buNone/>
            </a:pPr>
            <a:r>
              <a:rPr lang="it-IT" sz="2100" b="0" dirty="0" smtClean="0">
                <a:solidFill>
                  <a:schemeClr val="tx2"/>
                </a:solidFill>
                <a:latin typeface="Century Gothic" panose="020B0502020202020204" pitchFamily="34" charset="0"/>
              </a:rPr>
              <a:t>Roma</a:t>
            </a:r>
            <a:r>
              <a:rPr lang="it-IT" sz="2100" b="0" dirty="0">
                <a:solidFill>
                  <a:schemeClr val="tx2"/>
                </a:solidFill>
                <a:latin typeface="Century Gothic" panose="020B0502020202020204" pitchFamily="34" charset="0"/>
              </a:rPr>
              <a:t>, 20 aprile </a:t>
            </a:r>
            <a:r>
              <a:rPr lang="it-IT" sz="2100" b="0" dirty="0" smtClean="0">
                <a:solidFill>
                  <a:schemeClr val="tx2"/>
                </a:solidFill>
                <a:latin typeface="Century Gothic" panose="020B0502020202020204" pitchFamily="34" charset="0"/>
              </a:rPr>
              <a:t>2022</a:t>
            </a:r>
            <a:endParaRPr lang="it-IT" sz="2100" b="0" dirty="0">
              <a:solidFill>
                <a:schemeClr val="tx2"/>
              </a:solidFill>
              <a:latin typeface="Century Gothic" panose="020B0502020202020204" pitchFamily="34" charset="0"/>
            </a:endParaRPr>
          </a:p>
        </p:txBody>
      </p:sp>
      <p:pic>
        <p:nvPicPr>
          <p:cNvPr id="11" name="Picture 2">
            <a:extLst>
              <a:ext uri="{FF2B5EF4-FFF2-40B4-BE49-F238E27FC236}">
                <a16:creationId xmlns:a16="http://schemas.microsoft.com/office/drawing/2014/main" xmlns="" id="{BE6B4FC1-5B77-46A5-B648-C6A7AAEDFFEF}"/>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9844365" y="332656"/>
            <a:ext cx="2008329" cy="89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2903000" y="3943838"/>
            <a:ext cx="5662127" cy="369332"/>
          </a:xfrm>
          <a:prstGeom prst="rect">
            <a:avLst/>
          </a:prstGeom>
        </p:spPr>
        <p:txBody>
          <a:bodyPr wrap="none">
            <a:spAutoFit/>
          </a:bodyPr>
          <a:lstStyle/>
          <a:p>
            <a:pPr algn="ctr"/>
            <a:r>
              <a:rPr lang="it-IT" sz="1800" dirty="0">
                <a:solidFill>
                  <a:srgbClr val="FF0000"/>
                </a:solidFill>
                <a:highlight>
                  <a:srgbClr val="FFFF00"/>
                </a:highlight>
                <a:latin typeface="Verdana"/>
                <a:ea typeface="Calibri"/>
                <a:cs typeface="Times New Roman"/>
              </a:rPr>
              <a:t>EMBARGO ORE 11.00 DEL 20 APRILE 2022</a:t>
            </a:r>
            <a:endParaRPr lang="it-IT" sz="1800" dirty="0"/>
          </a:p>
        </p:txBody>
      </p:sp>
    </p:spTree>
    <p:extLst>
      <p:ext uri="{BB962C8B-B14F-4D97-AF65-F5344CB8AC3E}">
        <p14:creationId xmlns:p14="http://schemas.microsoft.com/office/powerpoint/2010/main" val="2635200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Immagine 23">
            <a:extLst>
              <a:ext uri="{FF2B5EF4-FFF2-40B4-BE49-F238E27FC236}">
                <a16:creationId xmlns:a16="http://schemas.microsoft.com/office/drawing/2014/main" xmlns="" id="{33707CCE-0108-4CC0-B52A-4F399D39D4C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06399" y="4532078"/>
            <a:ext cx="2511552" cy="1295400"/>
          </a:xfrm>
          <a:prstGeom prst="rect">
            <a:avLst/>
          </a:prstGeom>
        </p:spPr>
      </p:pic>
      <p:sp>
        <p:nvSpPr>
          <p:cNvPr id="4" name="Titolo 1">
            <a:extLst>
              <a:ext uri="{FF2B5EF4-FFF2-40B4-BE49-F238E27FC236}">
                <a16:creationId xmlns:a16="http://schemas.microsoft.com/office/drawing/2014/main" xmlns="" id="{CC66D125-0C5E-4593-8936-DFF7151F8066}"/>
              </a:ext>
            </a:extLst>
          </p:cNvPr>
          <p:cNvSpPr txBox="1">
            <a:spLocks/>
          </p:cNvSpPr>
          <p:nvPr/>
        </p:nvSpPr>
        <p:spPr>
          <a:xfrm>
            <a:off x="335360" y="248643"/>
            <a:ext cx="11755040"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Livello di sicurezza| </a:t>
            </a:r>
            <a:r>
              <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rPr>
              <a:t>Quasi il 12% delle imprese percepisce un peggioramento dei livelli di sicurezza nel 2021. L’analisi per dimensione </a:t>
            </a:r>
            <a:r>
              <a:rPr kumimoji="0" lang="it-IT" sz="2200" b="1" i="0" u="none" strike="noStrike" kern="1200" cap="none" spc="0" normalizeH="0" baseline="0" noProof="0" dirty="0" smtClean="0">
                <a:ln>
                  <a:noFill/>
                </a:ln>
                <a:effectLst/>
                <a:uLnTx/>
                <a:uFillTx/>
                <a:latin typeface="Century Gothic" panose="020B0502020202020204" pitchFamily="34" charset="0"/>
                <a:ea typeface="MS PGothic" charset="0"/>
                <a:cs typeface="Arial"/>
              </a:rPr>
              <a:t>dei centri urbani mostra </a:t>
            </a:r>
            <a:r>
              <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rPr>
              <a:t>come il dato sia </a:t>
            </a:r>
            <a:r>
              <a:rPr lang="it-IT" sz="2200" dirty="0">
                <a:latin typeface="Century Gothic" panose="020B0502020202020204" pitchFamily="34" charset="0"/>
                <a:ea typeface="MS PGothic" charset="0"/>
                <a:cs typeface="Arial"/>
              </a:rPr>
              <a:t>più accentuato nelle grandi </a:t>
            </a:r>
            <a:r>
              <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rPr>
              <a:t>città (16,2%).</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3" name="CasellaDiTesto 2">
            <a:extLst>
              <a:ext uri="{FF2B5EF4-FFF2-40B4-BE49-F238E27FC236}">
                <a16:creationId xmlns:a16="http://schemas.microsoft.com/office/drawing/2014/main" xmlns="" id="{2ED82410-E4D3-4DBE-9012-E275CF020CF8}"/>
              </a:ext>
            </a:extLst>
          </p:cNvPr>
          <p:cNvSpPr txBox="1"/>
          <p:nvPr/>
        </p:nvSpPr>
        <p:spPr>
          <a:xfrm>
            <a:off x="176722" y="1539552"/>
            <a:ext cx="11585396" cy="584775"/>
          </a:xfrm>
          <a:prstGeom prst="rect">
            <a:avLst/>
          </a:prstGeom>
          <a:noFill/>
        </p:spPr>
        <p:txBody>
          <a:bodyPr wrap="square">
            <a:spAutoFit/>
          </a:bodyPr>
          <a:lstStyle/>
          <a:p>
            <a:r>
              <a:rPr lang="it-IT" sz="1600" b="0">
                <a:effectLst/>
                <a:latin typeface="Century Gothic" panose="020B0502020202020204" pitchFamily="34" charset="0"/>
                <a:ea typeface="Times New Roman" panose="02020603050405020304" pitchFamily="18" charset="0"/>
                <a:cs typeface="Times New Roman" panose="02020603050405020304" pitchFamily="18" charset="0"/>
              </a:rPr>
              <a:t>Pensando alla criminalità, in particolare a furti, rapine, usura, racket e estorsioni, lei direbbe che nel 2021 rispetto al 2020 i livelli di sicurezza sono…. </a:t>
            </a:r>
            <a:endParaRPr lang="it-IT" sz="1600" b="0">
              <a:latin typeface="Century Gothic" panose="020B0502020202020204" pitchFamily="34" charset="0"/>
            </a:endParaRPr>
          </a:p>
        </p:txBody>
      </p:sp>
      <p:sp>
        <p:nvSpPr>
          <p:cNvPr id="10" name="Rettangolo 93">
            <a:extLst>
              <a:ext uri="{FF2B5EF4-FFF2-40B4-BE49-F238E27FC236}">
                <a16:creationId xmlns:a16="http://schemas.microsoft.com/office/drawing/2014/main" xmlns="" id="{9EA5CDE6-6E3E-4FF7-B349-EEAFB3A364F7}"/>
              </a:ext>
            </a:extLst>
          </p:cNvPr>
          <p:cNvSpPr>
            <a:spLocks noChangeArrowheads="1"/>
          </p:cNvSpPr>
          <p:nvPr/>
        </p:nvSpPr>
        <p:spPr bwMode="auto">
          <a:xfrm>
            <a:off x="334962" y="6309320"/>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69" name="Rettangolo 68">
            <a:extLst>
              <a:ext uri="{FF2B5EF4-FFF2-40B4-BE49-F238E27FC236}">
                <a16:creationId xmlns:a16="http://schemas.microsoft.com/office/drawing/2014/main" xmlns="" id="{0965ADF0-ADA2-427C-A422-C56DD490C4D8}"/>
              </a:ext>
            </a:extLst>
          </p:cNvPr>
          <p:cNvSpPr/>
          <p:nvPr/>
        </p:nvSpPr>
        <p:spPr bwMode="auto">
          <a:xfrm>
            <a:off x="6096000" y="2204487"/>
            <a:ext cx="2303789" cy="248402"/>
          </a:xfrm>
          <a:prstGeom prst="rect">
            <a:avLst/>
          </a:prstGeom>
          <a:solidFill>
            <a:schemeClr val="accent5"/>
          </a:solidFill>
          <a:ln w="12700" cap="flat" cmpd="sng" algn="ctr">
            <a:solidFill>
              <a:srgbClr val="DAEDE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it-IT" sz="1200" i="0" u="none" strike="noStrike" cap="none" normalizeH="0" baseline="0" dirty="0">
                <a:ln>
                  <a:noFill/>
                </a:ln>
                <a:solidFill>
                  <a:schemeClr val="tx1"/>
                </a:solidFill>
                <a:effectLst/>
                <a:latin typeface="Century Gothic" panose="020B0502020202020204" pitchFamily="34" charset="0"/>
              </a:rPr>
              <a:t>Meno di 10.000 abitanti</a:t>
            </a:r>
          </a:p>
        </p:txBody>
      </p:sp>
      <p:sp>
        <p:nvSpPr>
          <p:cNvPr id="70" name="Rettangolo 69">
            <a:extLst>
              <a:ext uri="{FF2B5EF4-FFF2-40B4-BE49-F238E27FC236}">
                <a16:creationId xmlns:a16="http://schemas.microsoft.com/office/drawing/2014/main" xmlns="" id="{70E12E96-820E-47BE-ABBF-52A09BB9CAAC}"/>
              </a:ext>
            </a:extLst>
          </p:cNvPr>
          <p:cNvSpPr/>
          <p:nvPr/>
        </p:nvSpPr>
        <p:spPr bwMode="auto">
          <a:xfrm>
            <a:off x="8463840" y="4136572"/>
            <a:ext cx="2349303" cy="268450"/>
          </a:xfrm>
          <a:prstGeom prst="rect">
            <a:avLst/>
          </a:prstGeom>
          <a:solidFill>
            <a:schemeClr val="accent1">
              <a:lumMod val="5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it-IT" sz="1200" i="0" u="none" strike="noStrike" cap="none" normalizeH="0" baseline="0">
                <a:ln>
                  <a:noFill/>
                </a:ln>
                <a:solidFill>
                  <a:schemeClr val="tx1"/>
                </a:solidFill>
                <a:effectLst/>
                <a:latin typeface="Century Gothic" panose="020B0502020202020204" pitchFamily="34" charset="0"/>
              </a:rPr>
              <a:t>Oltre 250.000 abitanti</a:t>
            </a:r>
          </a:p>
        </p:txBody>
      </p:sp>
      <p:sp>
        <p:nvSpPr>
          <p:cNvPr id="71" name="Rettangolo 70">
            <a:extLst>
              <a:ext uri="{FF2B5EF4-FFF2-40B4-BE49-F238E27FC236}">
                <a16:creationId xmlns:a16="http://schemas.microsoft.com/office/drawing/2014/main" xmlns="" id="{D0EB5926-5DB7-4A3A-A899-BEBA00862670}"/>
              </a:ext>
            </a:extLst>
          </p:cNvPr>
          <p:cNvSpPr/>
          <p:nvPr/>
        </p:nvSpPr>
        <p:spPr bwMode="auto">
          <a:xfrm>
            <a:off x="6144409" y="4155760"/>
            <a:ext cx="2303789" cy="248402"/>
          </a:xfrm>
          <a:prstGeom prst="rect">
            <a:avLst/>
          </a:prstGeom>
          <a:solidFill>
            <a:schemeClr val="accent5">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200" b="1"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Tra 50.000- 250.000 abitanti</a:t>
            </a:r>
          </a:p>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73" name="Rettangolo 72">
            <a:extLst>
              <a:ext uri="{FF2B5EF4-FFF2-40B4-BE49-F238E27FC236}">
                <a16:creationId xmlns:a16="http://schemas.microsoft.com/office/drawing/2014/main" xmlns="" id="{B80784BF-C176-435E-A0AC-124FE5637AF8}"/>
              </a:ext>
            </a:extLst>
          </p:cNvPr>
          <p:cNvSpPr/>
          <p:nvPr/>
        </p:nvSpPr>
        <p:spPr bwMode="auto">
          <a:xfrm>
            <a:off x="8451944" y="2204487"/>
            <a:ext cx="2303290" cy="248402"/>
          </a:xfrm>
          <a:prstGeom prst="rect">
            <a:avLst/>
          </a:prstGeom>
          <a:solidFill>
            <a:schemeClr val="accent5">
              <a:lumMod val="9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200" b="1"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Tra 10.000- 50.000 abitanti</a:t>
            </a:r>
          </a:p>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74" name="Rettangolo 73">
            <a:extLst>
              <a:ext uri="{FF2B5EF4-FFF2-40B4-BE49-F238E27FC236}">
                <a16:creationId xmlns:a16="http://schemas.microsoft.com/office/drawing/2014/main" xmlns="" id="{4593F359-FE03-4847-B9B2-10D2A635DA17}"/>
              </a:ext>
            </a:extLst>
          </p:cNvPr>
          <p:cNvSpPr/>
          <p:nvPr/>
        </p:nvSpPr>
        <p:spPr bwMode="auto">
          <a:xfrm>
            <a:off x="6107154" y="2452889"/>
            <a:ext cx="2303303" cy="1536857"/>
          </a:xfrm>
          <a:prstGeom prst="rect">
            <a:avLst/>
          </a:prstGeom>
          <a:noFill/>
          <a:ln w="12700" cap="flat" cmpd="sng" algn="ctr">
            <a:solidFill>
              <a:schemeClr val="accent3">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75" name="Rettangolo 74">
            <a:extLst>
              <a:ext uri="{FF2B5EF4-FFF2-40B4-BE49-F238E27FC236}">
                <a16:creationId xmlns:a16="http://schemas.microsoft.com/office/drawing/2014/main" xmlns="" id="{271FEC7D-7A31-4D5A-90AF-06C65EDADBE2}"/>
              </a:ext>
            </a:extLst>
          </p:cNvPr>
          <p:cNvSpPr/>
          <p:nvPr/>
        </p:nvSpPr>
        <p:spPr bwMode="auto">
          <a:xfrm>
            <a:off x="8451931" y="2452889"/>
            <a:ext cx="2303303" cy="1536857"/>
          </a:xfrm>
          <a:prstGeom prst="rect">
            <a:avLst/>
          </a:prstGeom>
          <a:noFill/>
          <a:ln w="12700" cap="flat" cmpd="sng" algn="ctr">
            <a:solidFill>
              <a:schemeClr val="accent3">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76" name="Rettangolo 75">
            <a:extLst>
              <a:ext uri="{FF2B5EF4-FFF2-40B4-BE49-F238E27FC236}">
                <a16:creationId xmlns:a16="http://schemas.microsoft.com/office/drawing/2014/main" xmlns="" id="{93A4DC67-B338-40D6-A137-41BF8F83D65E}"/>
              </a:ext>
            </a:extLst>
          </p:cNvPr>
          <p:cNvSpPr/>
          <p:nvPr/>
        </p:nvSpPr>
        <p:spPr bwMode="auto">
          <a:xfrm>
            <a:off x="6131966" y="4404162"/>
            <a:ext cx="2303303" cy="1536857"/>
          </a:xfrm>
          <a:prstGeom prst="rect">
            <a:avLst/>
          </a:prstGeom>
          <a:noFill/>
          <a:ln w="12700" cap="flat" cmpd="sng" algn="ctr">
            <a:solidFill>
              <a:schemeClr val="accent3">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77" name="Rettangolo 76">
            <a:extLst>
              <a:ext uri="{FF2B5EF4-FFF2-40B4-BE49-F238E27FC236}">
                <a16:creationId xmlns:a16="http://schemas.microsoft.com/office/drawing/2014/main" xmlns="" id="{AE148BCA-642D-4342-8162-EEC1B3EF1476}"/>
              </a:ext>
            </a:extLst>
          </p:cNvPr>
          <p:cNvSpPr/>
          <p:nvPr/>
        </p:nvSpPr>
        <p:spPr bwMode="auto">
          <a:xfrm>
            <a:off x="8476743" y="4404162"/>
            <a:ext cx="2303303" cy="1536857"/>
          </a:xfrm>
          <a:prstGeom prst="rect">
            <a:avLst/>
          </a:prstGeom>
          <a:noFill/>
          <a:ln w="12700" cap="flat" cmpd="sng" algn="ctr">
            <a:solidFill>
              <a:schemeClr val="accent3">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graphicFrame>
        <p:nvGraphicFramePr>
          <p:cNvPr id="79" name="Tabella 27">
            <a:extLst>
              <a:ext uri="{FF2B5EF4-FFF2-40B4-BE49-F238E27FC236}">
                <a16:creationId xmlns:a16="http://schemas.microsoft.com/office/drawing/2014/main" xmlns="" id="{91EF0E90-4558-48FB-883D-CFCF087BC038}"/>
              </a:ext>
            </a:extLst>
          </p:cNvPr>
          <p:cNvGraphicFramePr>
            <a:graphicFrameLocks noGrp="1"/>
          </p:cNvGraphicFramePr>
          <p:nvPr>
            <p:extLst>
              <p:ext uri="{D42A27DB-BD31-4B8C-83A1-F6EECF244321}">
                <p14:modId xmlns:p14="http://schemas.microsoft.com/office/powerpoint/2010/main" val="2517130460"/>
              </p:ext>
            </p:extLst>
          </p:nvPr>
        </p:nvGraphicFramePr>
        <p:xfrm>
          <a:off x="6190382" y="3744980"/>
          <a:ext cx="2249143" cy="203572"/>
        </p:xfrm>
        <a:graphic>
          <a:graphicData uri="http://schemas.openxmlformats.org/drawingml/2006/table">
            <a:tbl>
              <a:tblPr firstRow="1" bandRow="1">
                <a:tableStyleId>{5C22544A-7EE6-4342-B048-85BDC9FD1C3A}</a:tableStyleId>
              </a:tblPr>
              <a:tblGrid>
                <a:gridCol w="846081">
                  <a:extLst>
                    <a:ext uri="{9D8B030D-6E8A-4147-A177-3AD203B41FA5}">
                      <a16:colId xmlns:a16="http://schemas.microsoft.com/office/drawing/2014/main" xmlns="" val="3243790134"/>
                    </a:ext>
                  </a:extLst>
                </a:gridCol>
                <a:gridCol w="673768">
                  <a:extLst>
                    <a:ext uri="{9D8B030D-6E8A-4147-A177-3AD203B41FA5}">
                      <a16:colId xmlns:a16="http://schemas.microsoft.com/office/drawing/2014/main" xmlns="" val="2465587490"/>
                    </a:ext>
                  </a:extLst>
                </a:gridCol>
                <a:gridCol w="729294">
                  <a:extLst>
                    <a:ext uri="{9D8B030D-6E8A-4147-A177-3AD203B41FA5}">
                      <a16:colId xmlns:a16="http://schemas.microsoft.com/office/drawing/2014/main" xmlns="" val="615334823"/>
                    </a:ext>
                  </a:extLst>
                </a:gridCol>
              </a:tblGrid>
              <a:tr h="203572">
                <a:tc>
                  <a:txBody>
                    <a:bodyPr/>
                    <a:lstStyle/>
                    <a:p>
                      <a:pPr algn="ctr"/>
                      <a:r>
                        <a:rPr lang="it-IT" sz="7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MIGLIORATI</a:t>
                      </a:r>
                      <a:endParaRPr lang="it-IT" sz="7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7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INVARIATI</a:t>
                      </a:r>
                      <a:endParaRPr lang="it-IT" sz="7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700" b="1" dirty="0">
                          <a:solidFill>
                            <a:schemeClr val="tx1"/>
                          </a:solidFill>
                          <a:latin typeface="Century Gothic" panose="020B0502020202020204" pitchFamily="34" charset="0"/>
                        </a:rPr>
                        <a:t>PEGGIORATI</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81" name="Tabella 27">
            <a:extLst>
              <a:ext uri="{FF2B5EF4-FFF2-40B4-BE49-F238E27FC236}">
                <a16:creationId xmlns:a16="http://schemas.microsoft.com/office/drawing/2014/main" xmlns="" id="{7038B359-2D94-4DC1-9DC3-A87847880064}"/>
              </a:ext>
            </a:extLst>
          </p:cNvPr>
          <p:cNvGraphicFramePr>
            <a:graphicFrameLocks noGrp="1"/>
          </p:cNvGraphicFramePr>
          <p:nvPr>
            <p:extLst>
              <p:ext uri="{D42A27DB-BD31-4B8C-83A1-F6EECF244321}">
                <p14:modId xmlns:p14="http://schemas.microsoft.com/office/powerpoint/2010/main" val="3051232312"/>
              </p:ext>
            </p:extLst>
          </p:nvPr>
        </p:nvGraphicFramePr>
        <p:xfrm>
          <a:off x="8487334" y="3739737"/>
          <a:ext cx="2249143" cy="203572"/>
        </p:xfrm>
        <a:graphic>
          <a:graphicData uri="http://schemas.openxmlformats.org/drawingml/2006/table">
            <a:tbl>
              <a:tblPr firstRow="1" bandRow="1">
                <a:tableStyleId>{5C22544A-7EE6-4342-B048-85BDC9FD1C3A}</a:tableStyleId>
              </a:tblPr>
              <a:tblGrid>
                <a:gridCol w="846081">
                  <a:extLst>
                    <a:ext uri="{9D8B030D-6E8A-4147-A177-3AD203B41FA5}">
                      <a16:colId xmlns:a16="http://schemas.microsoft.com/office/drawing/2014/main" xmlns="" val="3243790134"/>
                    </a:ext>
                  </a:extLst>
                </a:gridCol>
                <a:gridCol w="673768">
                  <a:extLst>
                    <a:ext uri="{9D8B030D-6E8A-4147-A177-3AD203B41FA5}">
                      <a16:colId xmlns:a16="http://schemas.microsoft.com/office/drawing/2014/main" xmlns="" val="2465587490"/>
                    </a:ext>
                  </a:extLst>
                </a:gridCol>
                <a:gridCol w="729294">
                  <a:extLst>
                    <a:ext uri="{9D8B030D-6E8A-4147-A177-3AD203B41FA5}">
                      <a16:colId xmlns:a16="http://schemas.microsoft.com/office/drawing/2014/main" xmlns="" val="615334823"/>
                    </a:ext>
                  </a:extLst>
                </a:gridCol>
              </a:tblGrid>
              <a:tr h="203572">
                <a:tc>
                  <a:txBody>
                    <a:bodyPr/>
                    <a:lstStyle/>
                    <a:p>
                      <a:pPr algn="ctr"/>
                      <a:r>
                        <a:rPr lang="it-IT" sz="7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MIGLIORATI</a:t>
                      </a:r>
                      <a:endParaRPr lang="it-IT" sz="7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7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INVARIATI</a:t>
                      </a:r>
                      <a:endParaRPr lang="it-IT" sz="7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700" b="1">
                          <a:solidFill>
                            <a:schemeClr val="tx1"/>
                          </a:solidFill>
                          <a:latin typeface="Century Gothic" panose="020B0502020202020204" pitchFamily="34" charset="0"/>
                        </a:rPr>
                        <a:t>PEGGIORATI</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82" name="Tabella 27">
            <a:extLst>
              <a:ext uri="{FF2B5EF4-FFF2-40B4-BE49-F238E27FC236}">
                <a16:creationId xmlns:a16="http://schemas.microsoft.com/office/drawing/2014/main" xmlns="" id="{9D87B5A3-D074-4A0B-91BA-81DB612D7599}"/>
              </a:ext>
            </a:extLst>
          </p:cNvPr>
          <p:cNvGraphicFramePr>
            <a:graphicFrameLocks noGrp="1"/>
          </p:cNvGraphicFramePr>
          <p:nvPr>
            <p:extLst>
              <p:ext uri="{D42A27DB-BD31-4B8C-83A1-F6EECF244321}">
                <p14:modId xmlns:p14="http://schemas.microsoft.com/office/powerpoint/2010/main" val="1576377936"/>
              </p:ext>
            </p:extLst>
          </p:nvPr>
        </p:nvGraphicFramePr>
        <p:xfrm>
          <a:off x="6144409" y="5707775"/>
          <a:ext cx="2238967" cy="203572"/>
        </p:xfrm>
        <a:graphic>
          <a:graphicData uri="http://schemas.openxmlformats.org/drawingml/2006/table">
            <a:tbl>
              <a:tblPr firstRow="1" bandRow="1">
                <a:tableStyleId>{5C22544A-7EE6-4342-B048-85BDC9FD1C3A}</a:tableStyleId>
              </a:tblPr>
              <a:tblGrid>
                <a:gridCol w="842254">
                  <a:extLst>
                    <a:ext uri="{9D8B030D-6E8A-4147-A177-3AD203B41FA5}">
                      <a16:colId xmlns:a16="http://schemas.microsoft.com/office/drawing/2014/main" xmlns="" val="3243790134"/>
                    </a:ext>
                  </a:extLst>
                </a:gridCol>
                <a:gridCol w="670719">
                  <a:extLst>
                    <a:ext uri="{9D8B030D-6E8A-4147-A177-3AD203B41FA5}">
                      <a16:colId xmlns:a16="http://schemas.microsoft.com/office/drawing/2014/main" xmlns="" val="2465587490"/>
                    </a:ext>
                  </a:extLst>
                </a:gridCol>
                <a:gridCol w="725994">
                  <a:extLst>
                    <a:ext uri="{9D8B030D-6E8A-4147-A177-3AD203B41FA5}">
                      <a16:colId xmlns:a16="http://schemas.microsoft.com/office/drawing/2014/main" xmlns="" val="615334823"/>
                    </a:ext>
                  </a:extLst>
                </a:gridCol>
              </a:tblGrid>
              <a:tr h="203572">
                <a:tc>
                  <a:txBody>
                    <a:bodyPr/>
                    <a:lstStyle/>
                    <a:p>
                      <a:pPr algn="ctr"/>
                      <a:r>
                        <a:rPr lang="it-IT" sz="7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MIGLIORATI</a:t>
                      </a:r>
                      <a:endParaRPr lang="it-IT" sz="7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7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INVARIATI</a:t>
                      </a:r>
                      <a:endParaRPr lang="it-IT" sz="7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700" b="1" dirty="0">
                          <a:solidFill>
                            <a:schemeClr val="tx1"/>
                          </a:solidFill>
                          <a:latin typeface="Century Gothic" panose="020B0502020202020204" pitchFamily="34" charset="0"/>
                        </a:rPr>
                        <a:t>PEGGIORATI</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83" name="Tabella 27">
            <a:extLst>
              <a:ext uri="{FF2B5EF4-FFF2-40B4-BE49-F238E27FC236}">
                <a16:creationId xmlns:a16="http://schemas.microsoft.com/office/drawing/2014/main" xmlns="" id="{007DDEAF-730A-4435-AD0F-C8064917BA6B}"/>
              </a:ext>
            </a:extLst>
          </p:cNvPr>
          <p:cNvGraphicFramePr>
            <a:graphicFrameLocks noGrp="1"/>
          </p:cNvGraphicFramePr>
          <p:nvPr>
            <p:extLst>
              <p:ext uri="{D42A27DB-BD31-4B8C-83A1-F6EECF244321}">
                <p14:modId xmlns:p14="http://schemas.microsoft.com/office/powerpoint/2010/main" val="1896380704"/>
              </p:ext>
            </p:extLst>
          </p:nvPr>
        </p:nvGraphicFramePr>
        <p:xfrm>
          <a:off x="8502844" y="5721007"/>
          <a:ext cx="2249143" cy="203572"/>
        </p:xfrm>
        <a:graphic>
          <a:graphicData uri="http://schemas.openxmlformats.org/drawingml/2006/table">
            <a:tbl>
              <a:tblPr firstRow="1" bandRow="1">
                <a:tableStyleId>{5C22544A-7EE6-4342-B048-85BDC9FD1C3A}</a:tableStyleId>
              </a:tblPr>
              <a:tblGrid>
                <a:gridCol w="846081">
                  <a:extLst>
                    <a:ext uri="{9D8B030D-6E8A-4147-A177-3AD203B41FA5}">
                      <a16:colId xmlns:a16="http://schemas.microsoft.com/office/drawing/2014/main" xmlns="" val="3243790134"/>
                    </a:ext>
                  </a:extLst>
                </a:gridCol>
                <a:gridCol w="673768">
                  <a:extLst>
                    <a:ext uri="{9D8B030D-6E8A-4147-A177-3AD203B41FA5}">
                      <a16:colId xmlns:a16="http://schemas.microsoft.com/office/drawing/2014/main" xmlns="" val="2465587490"/>
                    </a:ext>
                  </a:extLst>
                </a:gridCol>
                <a:gridCol w="729294">
                  <a:extLst>
                    <a:ext uri="{9D8B030D-6E8A-4147-A177-3AD203B41FA5}">
                      <a16:colId xmlns:a16="http://schemas.microsoft.com/office/drawing/2014/main" xmlns="" val="615334823"/>
                    </a:ext>
                  </a:extLst>
                </a:gridCol>
              </a:tblGrid>
              <a:tr h="203572">
                <a:tc>
                  <a:txBody>
                    <a:bodyPr/>
                    <a:lstStyle/>
                    <a:p>
                      <a:pPr algn="ctr"/>
                      <a:r>
                        <a:rPr lang="it-IT" sz="7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MIGLIORATI</a:t>
                      </a:r>
                      <a:endParaRPr lang="it-IT" sz="7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7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INVARIATI</a:t>
                      </a:r>
                      <a:endParaRPr lang="it-IT" sz="7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700" b="1">
                          <a:solidFill>
                            <a:schemeClr val="tx1"/>
                          </a:solidFill>
                          <a:latin typeface="Century Gothic" panose="020B0502020202020204" pitchFamily="34" charset="0"/>
                        </a:rPr>
                        <a:t>PEGGIORATI</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sp>
        <p:nvSpPr>
          <p:cNvPr id="87" name="Ovale 86">
            <a:extLst>
              <a:ext uri="{FF2B5EF4-FFF2-40B4-BE49-F238E27FC236}">
                <a16:creationId xmlns:a16="http://schemas.microsoft.com/office/drawing/2014/main" xmlns="" id="{3FBC24BC-1709-4FC6-AD39-B53D68F6B002}"/>
              </a:ext>
            </a:extLst>
          </p:cNvPr>
          <p:cNvSpPr/>
          <p:nvPr/>
        </p:nvSpPr>
        <p:spPr bwMode="auto">
          <a:xfrm>
            <a:off x="10114800" y="5178675"/>
            <a:ext cx="593082" cy="31748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7" name="CasellaDiTesto 36">
            <a:extLst>
              <a:ext uri="{FF2B5EF4-FFF2-40B4-BE49-F238E27FC236}">
                <a16:creationId xmlns:a16="http://schemas.microsoft.com/office/drawing/2014/main" xmlns="" id="{326CE56F-1B52-4EB2-A6AE-BE56EC124AF6}"/>
              </a:ext>
            </a:extLst>
          </p:cNvPr>
          <p:cNvSpPr txBox="1"/>
          <p:nvPr/>
        </p:nvSpPr>
        <p:spPr>
          <a:xfrm>
            <a:off x="9177543" y="5921616"/>
            <a:ext cx="1600545" cy="276999"/>
          </a:xfrm>
          <a:prstGeom prst="rect">
            <a:avLst/>
          </a:prstGeom>
          <a:noFill/>
        </p:spPr>
        <p:txBody>
          <a:bodyPr wrap="square">
            <a:spAutoFit/>
          </a:bodyPr>
          <a:lstStyle/>
          <a:p>
            <a:r>
              <a:rPr lang="it-IT" sz="1200" b="0" i="1">
                <a:latin typeface="Century Gothic" panose="020B0502020202020204" pitchFamily="34" charset="0"/>
              </a:rPr>
              <a:t>Valori percentuali</a:t>
            </a:r>
          </a:p>
        </p:txBody>
      </p:sp>
      <p:pic>
        <p:nvPicPr>
          <p:cNvPr id="22" name="Immagine 21">
            <a:extLst>
              <a:ext uri="{FF2B5EF4-FFF2-40B4-BE49-F238E27FC236}">
                <a16:creationId xmlns:a16="http://schemas.microsoft.com/office/drawing/2014/main" xmlns="" id="{AD60F1C7-405E-4A4B-97AD-0F2F3AAE1B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99789" y="2593051"/>
            <a:ext cx="2510028" cy="1266444"/>
          </a:xfrm>
          <a:prstGeom prst="rect">
            <a:avLst/>
          </a:prstGeom>
        </p:spPr>
      </p:pic>
      <p:pic>
        <p:nvPicPr>
          <p:cNvPr id="19" name="Immagine 18">
            <a:extLst>
              <a:ext uri="{FF2B5EF4-FFF2-40B4-BE49-F238E27FC236}">
                <a16:creationId xmlns:a16="http://schemas.microsoft.com/office/drawing/2014/main" xmlns="" id="{34AFCF7A-56BE-414E-A5BF-1219F44CAF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50113" y="2556475"/>
            <a:ext cx="2554224" cy="1303020"/>
          </a:xfrm>
          <a:prstGeom prst="rect">
            <a:avLst/>
          </a:prstGeom>
        </p:spPr>
      </p:pic>
      <p:pic>
        <p:nvPicPr>
          <p:cNvPr id="20" name="Immagine 19">
            <a:extLst>
              <a:ext uri="{FF2B5EF4-FFF2-40B4-BE49-F238E27FC236}">
                <a16:creationId xmlns:a16="http://schemas.microsoft.com/office/drawing/2014/main" xmlns="" id="{EB5C7F71-7A92-4A54-BEFC-47A5E9536A4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44080" y="4436108"/>
            <a:ext cx="2526792" cy="1391412"/>
          </a:xfrm>
          <a:prstGeom prst="rect">
            <a:avLst/>
          </a:prstGeom>
        </p:spPr>
      </p:pic>
      <p:graphicFrame>
        <p:nvGraphicFramePr>
          <p:cNvPr id="21" name="Tabella 20">
            <a:extLst>
              <a:ext uri="{FF2B5EF4-FFF2-40B4-BE49-F238E27FC236}">
                <a16:creationId xmlns:a16="http://schemas.microsoft.com/office/drawing/2014/main" xmlns="" id="{2074127A-F7DB-4BDB-B081-775E74F2D4B0}"/>
              </a:ext>
            </a:extLst>
          </p:cNvPr>
          <p:cNvGraphicFramePr>
            <a:graphicFrameLocks noGrp="1"/>
          </p:cNvGraphicFramePr>
          <p:nvPr>
            <p:extLst>
              <p:ext uri="{D42A27DB-BD31-4B8C-83A1-F6EECF244321}">
                <p14:modId xmlns:p14="http://schemas.microsoft.com/office/powerpoint/2010/main" val="169752701"/>
              </p:ext>
            </p:extLst>
          </p:nvPr>
        </p:nvGraphicFramePr>
        <p:xfrm>
          <a:off x="434655" y="2786286"/>
          <a:ext cx="4391026" cy="1955001"/>
        </p:xfrm>
        <a:graphic>
          <a:graphicData uri="http://schemas.openxmlformats.org/drawingml/2006/table">
            <a:tbl>
              <a:tblPr>
                <a:tableStyleId>{5C22544A-7EE6-4342-B048-85BDC9FD1C3A}</a:tableStyleId>
              </a:tblPr>
              <a:tblGrid>
                <a:gridCol w="2932499">
                  <a:extLst>
                    <a:ext uri="{9D8B030D-6E8A-4147-A177-3AD203B41FA5}">
                      <a16:colId xmlns:a16="http://schemas.microsoft.com/office/drawing/2014/main" xmlns="" val="3137361355"/>
                    </a:ext>
                  </a:extLst>
                </a:gridCol>
                <a:gridCol w="36970">
                  <a:extLst>
                    <a:ext uri="{9D8B030D-6E8A-4147-A177-3AD203B41FA5}">
                      <a16:colId xmlns:a16="http://schemas.microsoft.com/office/drawing/2014/main" xmlns="" val="2983433116"/>
                    </a:ext>
                  </a:extLst>
                </a:gridCol>
                <a:gridCol w="1421557">
                  <a:extLst>
                    <a:ext uri="{9D8B030D-6E8A-4147-A177-3AD203B41FA5}">
                      <a16:colId xmlns:a16="http://schemas.microsoft.com/office/drawing/2014/main" xmlns="" val="1811178863"/>
                    </a:ext>
                  </a:extLst>
                </a:gridCol>
              </a:tblGrid>
              <a:tr h="651667">
                <a:tc>
                  <a:txBody>
                    <a:bodyPr/>
                    <a:lstStyle/>
                    <a:p>
                      <a:pPr algn="l" fontAlgn="ctr"/>
                      <a:r>
                        <a:rPr lang="it-IT" sz="1800" b="1" i="0" u="none" strike="noStrike" kern="1200" dirty="0">
                          <a:solidFill>
                            <a:srgbClr val="000000"/>
                          </a:solidFill>
                          <a:effectLst/>
                          <a:latin typeface="Century Gothic" panose="020B0502020202020204" pitchFamily="34" charset="0"/>
                          <a:ea typeface="+mn-ea"/>
                          <a:cs typeface="+mn-cs"/>
                        </a:rPr>
                        <a:t>Migliorati</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2000" b="1" i="0" u="none" strike="noStrike" kern="1200" dirty="0">
                          <a:solidFill>
                            <a:srgbClr val="000000"/>
                          </a:solidFill>
                          <a:effectLst/>
                          <a:latin typeface="Century Gothic" panose="020B0502020202020204" pitchFamily="34" charset="0"/>
                          <a:ea typeface="+mn-ea"/>
                          <a:cs typeface="+mn-cs"/>
                        </a:rPr>
                        <a:t>8,4</a:t>
                      </a:r>
                    </a:p>
                  </a:txBody>
                  <a:tcPr marL="9525" marR="9525" marT="9525" marB="0" anchor="ctr">
                    <a:solidFill>
                      <a:srgbClr val="E2EFD9"/>
                    </a:solidFill>
                  </a:tcPr>
                </a:tc>
                <a:extLst>
                  <a:ext uri="{0D108BD9-81ED-4DB2-BD59-A6C34878D82A}">
                    <a16:rowId xmlns:a16="http://schemas.microsoft.com/office/drawing/2014/main" xmlns="" val="4102222114"/>
                  </a:ext>
                </a:extLst>
              </a:tr>
              <a:tr h="651667">
                <a:tc>
                  <a:txBody>
                    <a:bodyPr/>
                    <a:lstStyle/>
                    <a:p>
                      <a:pPr algn="l" fontAlgn="ctr"/>
                      <a:r>
                        <a:rPr lang="it-IT" sz="1800" b="1" i="0" u="none" strike="noStrike" kern="1200" dirty="0">
                          <a:solidFill>
                            <a:srgbClr val="000000"/>
                          </a:solidFill>
                          <a:effectLst/>
                          <a:latin typeface="Century Gothic" panose="020B0502020202020204" pitchFamily="34" charset="0"/>
                          <a:ea typeface="+mn-ea"/>
                          <a:cs typeface="+mn-cs"/>
                        </a:rPr>
                        <a:t> Rimasti invariati</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dirty="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2000" b="1" i="0" u="none" strike="noStrike" kern="1200" dirty="0">
                          <a:solidFill>
                            <a:srgbClr val="000000"/>
                          </a:solidFill>
                          <a:effectLst/>
                          <a:latin typeface="Century Gothic" panose="020B0502020202020204" pitchFamily="34" charset="0"/>
                          <a:ea typeface="+mn-ea"/>
                          <a:cs typeface="+mn-cs"/>
                        </a:rPr>
                        <a:t>79,8</a:t>
                      </a:r>
                    </a:p>
                  </a:txBody>
                  <a:tcPr marL="9525" marR="9525" marT="9525" marB="0" anchor="ctr">
                    <a:solidFill>
                      <a:srgbClr val="E2EFD9"/>
                    </a:solidFill>
                  </a:tcPr>
                </a:tc>
                <a:extLst>
                  <a:ext uri="{0D108BD9-81ED-4DB2-BD59-A6C34878D82A}">
                    <a16:rowId xmlns:a16="http://schemas.microsoft.com/office/drawing/2014/main" xmlns="" val="75066216"/>
                  </a:ext>
                </a:extLst>
              </a:tr>
              <a:tr h="651667">
                <a:tc>
                  <a:txBody>
                    <a:bodyPr/>
                    <a:lstStyle/>
                    <a:p>
                      <a:pPr algn="l" fontAlgn="ctr"/>
                      <a:r>
                        <a:rPr lang="it-IT" sz="1800" b="1" i="0" u="none" strike="noStrike" kern="1200" dirty="0">
                          <a:solidFill>
                            <a:srgbClr val="000000"/>
                          </a:solidFill>
                          <a:effectLst/>
                          <a:latin typeface="Century Gothic" panose="020B0502020202020204" pitchFamily="34" charset="0"/>
                          <a:ea typeface="+mn-ea"/>
                          <a:cs typeface="+mn-cs"/>
                        </a:rPr>
                        <a:t> Peggiorati</a:t>
                      </a:r>
                    </a:p>
                  </a:txBody>
                  <a:tcPr marL="6350" marR="6350" marT="6350" marB="0" anchor="c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it-IT" sz="1200" b="0" i="0" u="none" strike="noStrike" kern="1200">
                        <a:solidFill>
                          <a:srgbClr val="000000"/>
                        </a:solidFill>
                        <a:effectLst/>
                        <a:latin typeface="Century Gothic" panose="020B0502020202020204" pitchFamily="34" charset="0"/>
                        <a:ea typeface="+mn-ea"/>
                        <a:cs typeface="+mn-cs"/>
                      </a:endParaRPr>
                    </a:p>
                  </a:txBody>
                  <a:tcPr marL="5785" marR="5785" marT="5785" marB="0" anchor="ctr">
                    <a:solidFill>
                      <a:schemeClr val="bg1"/>
                    </a:solidFill>
                  </a:tcPr>
                </a:tc>
                <a:tc>
                  <a:txBody>
                    <a:bodyPr/>
                    <a:lstStyle/>
                    <a:p>
                      <a:pPr algn="ctr" fontAlgn="ctr"/>
                      <a:r>
                        <a:rPr lang="it-IT" sz="2000" b="1" i="0" u="none" strike="noStrike" kern="1200" dirty="0">
                          <a:solidFill>
                            <a:srgbClr val="000000"/>
                          </a:solidFill>
                          <a:effectLst/>
                          <a:latin typeface="Century Gothic" panose="020B0502020202020204" pitchFamily="34" charset="0"/>
                          <a:ea typeface="+mn-ea"/>
                          <a:cs typeface="+mn-cs"/>
                        </a:rPr>
                        <a:t>11,8</a:t>
                      </a:r>
                    </a:p>
                  </a:txBody>
                  <a:tcPr marL="9525" marR="9525" marT="9525" marB="0" anchor="ctr">
                    <a:solidFill>
                      <a:srgbClr val="E2EFD9"/>
                    </a:solidFill>
                  </a:tcPr>
                </a:tc>
                <a:extLst>
                  <a:ext uri="{0D108BD9-81ED-4DB2-BD59-A6C34878D82A}">
                    <a16:rowId xmlns:a16="http://schemas.microsoft.com/office/drawing/2014/main" xmlns="" val="3125924037"/>
                  </a:ext>
                </a:extLst>
              </a:tr>
            </a:tbl>
          </a:graphicData>
        </a:graphic>
      </p:graphicFrame>
      <p:sp>
        <p:nvSpPr>
          <p:cNvPr id="41" name="Rectangle 4">
            <a:extLst>
              <a:ext uri="{FF2B5EF4-FFF2-40B4-BE49-F238E27FC236}">
                <a16:creationId xmlns:a16="http://schemas.microsoft.com/office/drawing/2014/main" xmlns="" id="{97041026-C4B0-4AF9-87C2-168D528EA126}"/>
              </a:ext>
            </a:extLst>
          </p:cNvPr>
          <p:cNvSpPr>
            <a:spLocks noChangeArrowheads="1"/>
          </p:cNvSpPr>
          <p:nvPr/>
        </p:nvSpPr>
        <p:spPr bwMode="auto">
          <a:xfrm>
            <a:off x="334962" y="2293423"/>
            <a:ext cx="4501873" cy="419736"/>
          </a:xfrm>
          <a:prstGeom prst="rect">
            <a:avLst/>
          </a:prstGeom>
          <a:solidFill>
            <a:srgbClr val="E2EFD9"/>
          </a:solidFill>
          <a:ln>
            <a:noFill/>
          </a:ln>
        </p:spPr>
        <p:txBody>
          <a:bodyPr anchor="ct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it-IT" altLang="it-IT" sz="1600" i="0" u="sng" strike="noStrike" kern="0" cap="none" spc="0" normalizeH="0" baseline="0" noProof="0" dirty="0" smtClean="0">
                <a:ln>
                  <a:noFill/>
                </a:ln>
                <a:effectLst/>
                <a:uLnTx/>
                <a:uFillTx/>
                <a:latin typeface="Century Gothic" panose="020B0502020202020204" pitchFamily="34" charset="0"/>
                <a:cs typeface="Arial" panose="020B0604020202020204" pitchFamily="34" charset="0"/>
              </a:rPr>
              <a:t>Totale Italia</a:t>
            </a:r>
            <a:endParaRPr kumimoji="0" lang="it-IT" altLang="it-IT" sz="1600" i="0" u="sng" strike="noStrike" kern="0" cap="none" spc="0" normalizeH="0" baseline="0" noProof="0" dirty="0">
              <a:ln>
                <a:noFill/>
              </a:ln>
              <a:effectLst/>
              <a:uLnTx/>
              <a:uFillTx/>
              <a:latin typeface="Century Gothic" panose="020B0502020202020204" pitchFamily="34" charset="0"/>
              <a:cs typeface="Arial" panose="020B0604020202020204" pitchFamily="34" charset="0"/>
            </a:endParaRPr>
          </a:p>
        </p:txBody>
      </p:sp>
      <p:sp>
        <p:nvSpPr>
          <p:cNvPr id="25" name="Rettangolo 24">
            <a:extLst>
              <a:ext uri="{FF2B5EF4-FFF2-40B4-BE49-F238E27FC236}">
                <a16:creationId xmlns:a16="http://schemas.microsoft.com/office/drawing/2014/main" xmlns="" id="{90D8CB79-D2E0-4ADC-9BAE-7D1EA76B2021}"/>
              </a:ext>
            </a:extLst>
          </p:cNvPr>
          <p:cNvSpPr/>
          <p:nvPr/>
        </p:nvSpPr>
        <p:spPr bwMode="auto">
          <a:xfrm>
            <a:off x="334962" y="2293423"/>
            <a:ext cx="4547760" cy="2468755"/>
          </a:xfrm>
          <a:prstGeom prst="rect">
            <a:avLst/>
          </a:prstGeom>
          <a:noFill/>
          <a:ln w="12700" cap="flat" cmpd="sng" algn="ctr">
            <a:solidFill>
              <a:schemeClr val="bg2">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941762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ella 4">
            <a:extLst>
              <a:ext uri="{FF2B5EF4-FFF2-40B4-BE49-F238E27FC236}">
                <a16:creationId xmlns:a16="http://schemas.microsoft.com/office/drawing/2014/main" xmlns="" id="{4EA065A2-2138-4C37-BEAE-AFAC64866B36}"/>
              </a:ext>
            </a:extLst>
          </p:cNvPr>
          <p:cNvGraphicFramePr>
            <a:graphicFrameLocks noGrp="1"/>
          </p:cNvGraphicFramePr>
          <p:nvPr>
            <p:extLst>
              <p:ext uri="{D42A27DB-BD31-4B8C-83A1-F6EECF244321}">
                <p14:modId xmlns:p14="http://schemas.microsoft.com/office/powerpoint/2010/main" val="686642637"/>
              </p:ext>
            </p:extLst>
          </p:nvPr>
        </p:nvGraphicFramePr>
        <p:xfrm>
          <a:off x="378433" y="2073487"/>
          <a:ext cx="10971112" cy="4070571"/>
        </p:xfrm>
        <a:graphic>
          <a:graphicData uri="http://schemas.openxmlformats.org/drawingml/2006/table">
            <a:tbl>
              <a:tblPr firstRow="1" bandRow="1">
                <a:tableStyleId>{5C22544A-7EE6-4342-B048-85BDC9FD1C3A}</a:tableStyleId>
              </a:tblPr>
              <a:tblGrid>
                <a:gridCol w="5012433">
                  <a:extLst>
                    <a:ext uri="{9D8B030D-6E8A-4147-A177-3AD203B41FA5}">
                      <a16:colId xmlns:a16="http://schemas.microsoft.com/office/drawing/2014/main" xmlns="" val="3825881397"/>
                    </a:ext>
                  </a:extLst>
                </a:gridCol>
                <a:gridCol w="1065091">
                  <a:extLst>
                    <a:ext uri="{9D8B030D-6E8A-4147-A177-3AD203B41FA5}">
                      <a16:colId xmlns:a16="http://schemas.microsoft.com/office/drawing/2014/main" xmlns="" val="1049123897"/>
                    </a:ext>
                  </a:extLst>
                </a:gridCol>
                <a:gridCol w="1223397">
                  <a:extLst>
                    <a:ext uri="{9D8B030D-6E8A-4147-A177-3AD203B41FA5}">
                      <a16:colId xmlns:a16="http://schemas.microsoft.com/office/drawing/2014/main" xmlns="" val="352572475"/>
                    </a:ext>
                  </a:extLst>
                </a:gridCol>
                <a:gridCol w="1223397">
                  <a:extLst>
                    <a:ext uri="{9D8B030D-6E8A-4147-A177-3AD203B41FA5}">
                      <a16:colId xmlns:a16="http://schemas.microsoft.com/office/drawing/2014/main" xmlns="" val="309405021"/>
                    </a:ext>
                  </a:extLst>
                </a:gridCol>
                <a:gridCol w="1223397">
                  <a:extLst>
                    <a:ext uri="{9D8B030D-6E8A-4147-A177-3AD203B41FA5}">
                      <a16:colId xmlns:a16="http://schemas.microsoft.com/office/drawing/2014/main" xmlns="" val="266968615"/>
                    </a:ext>
                  </a:extLst>
                </a:gridCol>
                <a:gridCol w="1223397">
                  <a:extLst>
                    <a:ext uri="{9D8B030D-6E8A-4147-A177-3AD203B41FA5}">
                      <a16:colId xmlns:a16="http://schemas.microsoft.com/office/drawing/2014/main" xmlns="" val="3103555209"/>
                    </a:ext>
                  </a:extLst>
                </a:gridCol>
              </a:tblGrid>
              <a:tr h="582123">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it-IT" sz="1400" b="0" i="1" u="none" strike="noStrike" dirty="0">
                          <a:solidFill>
                            <a:srgbClr val="000000"/>
                          </a:solidFill>
                          <a:effectLst/>
                          <a:latin typeface="Century Gothic" panose="020B0502020202020204" pitchFamily="34" charset="0"/>
                        </a:rPr>
                        <a:t>Analisi per dimensione del centro abitato</a:t>
                      </a: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rPr>
                        <a:t>Totale </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rPr>
                        <a:t>Italia</a:t>
                      </a: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a:ln>
                            <a:noFill/>
                          </a:ln>
                          <a:solidFill>
                            <a:schemeClr val="tx1"/>
                          </a:solidFill>
                          <a:effectLst/>
                          <a:uLnTx/>
                          <a:uFillTx/>
                          <a:latin typeface="Century Gothic" panose="020B0502020202020204" pitchFamily="34" charset="0"/>
                          <a:ea typeface="+mn-ea"/>
                          <a:cs typeface="+mn-cs"/>
                        </a:rPr>
                        <a:t>Meno di 10.000 abitanti</a:t>
                      </a: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a:ln>
                            <a:noFill/>
                          </a:ln>
                          <a:solidFill>
                            <a:schemeClr val="tx1"/>
                          </a:solidFill>
                          <a:effectLst/>
                          <a:uLnTx/>
                          <a:uFillTx/>
                          <a:latin typeface="Century Gothic" panose="020B0502020202020204" pitchFamily="34" charset="0"/>
                          <a:ea typeface="+mn-ea"/>
                          <a:cs typeface="+mn-cs"/>
                        </a:rPr>
                        <a:t>Tra 10.000e 50.000 abitanti</a:t>
                      </a:r>
                    </a:p>
                  </a:txBody>
                  <a:tcPr anchor="ctr">
                    <a:solidFill>
                      <a:srgbClr val="E2EFD9"/>
                    </a:solidFill>
                  </a:tcPr>
                </a:tc>
                <a:tc>
                  <a:txBody>
                    <a:bodyPr/>
                    <a:lstStyle/>
                    <a:p>
                      <a:pPr algn="ctr"/>
                      <a:r>
                        <a:rPr kumimoji="0" lang="it-IT" sz="1100" b="1" i="0" u="none" strike="noStrike" kern="1200" cap="none" spc="0" normalizeH="0" baseline="0">
                          <a:ln>
                            <a:noFill/>
                          </a:ln>
                          <a:solidFill>
                            <a:schemeClr val="tx1"/>
                          </a:solidFill>
                          <a:effectLst/>
                          <a:uLnTx/>
                          <a:uFillTx/>
                          <a:latin typeface="Century Gothic" panose="020B0502020202020204" pitchFamily="34" charset="0"/>
                          <a:ea typeface="+mn-ea"/>
                          <a:cs typeface="+mn-cs"/>
                        </a:rPr>
                        <a:t>Tra 50.000 e 250.000 abitanti</a:t>
                      </a:r>
                    </a:p>
                  </a:txBody>
                  <a:tcPr anchor="ctr">
                    <a:solidFill>
                      <a:srgbClr val="E2EFD9"/>
                    </a:solidFill>
                  </a:tcPr>
                </a:tc>
                <a:tc>
                  <a:txBody>
                    <a:bodyPr/>
                    <a:lstStyle/>
                    <a:p>
                      <a:pPr algn="ctr"/>
                      <a:r>
                        <a:rPr kumimoji="0" lang="it-IT" sz="1100" b="1" i="0" u="none" strike="noStrike" kern="1200" cap="none" spc="0" normalizeH="0" baseline="0">
                          <a:ln>
                            <a:noFill/>
                          </a:ln>
                          <a:solidFill>
                            <a:schemeClr val="tx1"/>
                          </a:solidFill>
                          <a:effectLst/>
                          <a:uLnTx/>
                          <a:uFillTx/>
                          <a:latin typeface="Century Gothic" panose="020B0502020202020204" pitchFamily="34" charset="0"/>
                          <a:ea typeface="+mn-ea"/>
                          <a:cs typeface="+mn-cs"/>
                        </a:rPr>
                        <a:t>Oltre 250.000 abitanti</a:t>
                      </a:r>
                    </a:p>
                  </a:txBody>
                  <a:tcPr anchor="ctr">
                    <a:solidFill>
                      <a:srgbClr val="E2EFD9"/>
                    </a:solidFill>
                  </a:tcPr>
                </a:tc>
                <a:extLst>
                  <a:ext uri="{0D108BD9-81ED-4DB2-BD59-A6C34878D82A}">
                    <a16:rowId xmlns:a16="http://schemas.microsoft.com/office/drawing/2014/main" xmlns="" val="534485268"/>
                  </a:ext>
                </a:extLst>
              </a:tr>
              <a:tr h="403890">
                <a:tc>
                  <a:txBody>
                    <a:bodyPr/>
                    <a:lstStyle/>
                    <a:p>
                      <a:pPr algn="r" fontAlgn="ctr"/>
                      <a:r>
                        <a:rPr lang="it-IT" sz="1400" b="1" i="1" u="none" strike="noStrike">
                          <a:solidFill>
                            <a:srgbClr val="000000"/>
                          </a:solidFill>
                          <a:effectLst/>
                          <a:latin typeface="Century Gothic" panose="020B0502020202020204" pitchFamily="34" charset="0"/>
                        </a:rPr>
                        <a:t>Usura</a:t>
                      </a:r>
                    </a:p>
                  </a:txBody>
                  <a:tcPr marL="9525" marR="9525" marT="9525" marB="0" anchor="ctr">
                    <a:solidFill>
                      <a:schemeClr val="bg1"/>
                    </a:solidFill>
                  </a:tcPr>
                </a:tc>
                <a:tc>
                  <a:txBody>
                    <a:bodyPr/>
                    <a:lstStyle/>
                    <a:p>
                      <a:pPr algn="ctr" fontAlgn="ctr"/>
                      <a:r>
                        <a:rPr lang="it-IT" sz="1400" b="1" i="0" u="none" strike="noStrike">
                          <a:solidFill>
                            <a:srgbClr val="000000"/>
                          </a:solidFill>
                          <a:effectLst/>
                          <a:latin typeface="Century Gothic" panose="020B0502020202020204" pitchFamily="34" charset="0"/>
                        </a:rPr>
                        <a:t>27,0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25,0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24,8</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24,9</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30,0</a:t>
                      </a:r>
                    </a:p>
                  </a:txBody>
                  <a:tcPr marL="9525" marR="9525" marT="9525" marB="0" anchor="ctr">
                    <a:solidFill>
                      <a:schemeClr val="bg1"/>
                    </a:solidFill>
                  </a:tcPr>
                </a:tc>
                <a:extLst>
                  <a:ext uri="{0D108BD9-81ED-4DB2-BD59-A6C34878D82A}">
                    <a16:rowId xmlns:a16="http://schemas.microsoft.com/office/drawing/2014/main" xmlns="" val="1105629317"/>
                  </a:ext>
                </a:extLst>
              </a:tr>
              <a:tr h="489430">
                <a:tc>
                  <a:txBody>
                    <a:bodyPr/>
                    <a:lstStyle/>
                    <a:p>
                      <a:pPr algn="r" fontAlgn="ctr"/>
                      <a:r>
                        <a:rPr lang="it-IT" sz="1400" b="1" i="1" u="none" strike="noStrike">
                          <a:solidFill>
                            <a:srgbClr val="000000"/>
                          </a:solidFill>
                          <a:effectLst/>
                          <a:latin typeface="Century Gothic" panose="020B0502020202020204" pitchFamily="34" charset="0"/>
                        </a:rPr>
                        <a:t>Abusivismo</a:t>
                      </a:r>
                    </a:p>
                  </a:txBody>
                  <a:tcPr marL="9525" marR="9525" marT="9525" marB="0" anchor="ctr">
                    <a:solidFill>
                      <a:schemeClr val="bg1"/>
                    </a:solidFill>
                  </a:tcPr>
                </a:tc>
                <a:tc>
                  <a:txBody>
                    <a:bodyPr/>
                    <a:lstStyle/>
                    <a:p>
                      <a:pPr algn="ctr" fontAlgn="ctr"/>
                      <a:r>
                        <a:rPr lang="it-IT" sz="1400" b="1" i="0" u="none" strike="noStrike">
                          <a:solidFill>
                            <a:srgbClr val="000000"/>
                          </a:solidFill>
                          <a:effectLst/>
                          <a:latin typeface="Century Gothic" panose="020B0502020202020204" pitchFamily="34" charset="0"/>
                        </a:rPr>
                        <a:t>22,0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21,0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22,0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22,0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24,0</a:t>
                      </a:r>
                    </a:p>
                  </a:txBody>
                  <a:tcPr marL="9525" marR="9525" marT="9525" marB="0" anchor="ctr">
                    <a:solidFill>
                      <a:schemeClr val="bg1"/>
                    </a:solidFill>
                  </a:tcPr>
                </a:tc>
                <a:extLst>
                  <a:ext uri="{0D108BD9-81ED-4DB2-BD59-A6C34878D82A}">
                    <a16:rowId xmlns:a16="http://schemas.microsoft.com/office/drawing/2014/main" xmlns="" val="3510972741"/>
                  </a:ext>
                </a:extLst>
              </a:tr>
              <a:tr h="424718">
                <a:tc>
                  <a:txBody>
                    <a:bodyPr/>
                    <a:lstStyle/>
                    <a:p>
                      <a:pPr algn="r" fontAlgn="ctr"/>
                      <a:r>
                        <a:rPr lang="it-IT" sz="1400" b="1" i="1" u="none" strike="noStrike" dirty="0">
                          <a:solidFill>
                            <a:srgbClr val="000000"/>
                          </a:solidFill>
                          <a:effectLst/>
                          <a:latin typeface="Century Gothic" panose="020B0502020202020204" pitchFamily="34" charset="0"/>
                        </a:rPr>
                        <a:t>Estorsioni e racket</a:t>
                      </a:r>
                    </a:p>
                  </a:txBody>
                  <a:tcPr marL="9525" marR="9525" marT="9525" marB="0" anchor="ctr">
                    <a:solidFill>
                      <a:schemeClr val="bg1"/>
                    </a:solidFill>
                  </a:tcPr>
                </a:tc>
                <a:tc>
                  <a:txBody>
                    <a:bodyPr/>
                    <a:lstStyle/>
                    <a:p>
                      <a:pPr algn="ctr" fontAlgn="ctr"/>
                      <a:r>
                        <a:rPr lang="it-IT" sz="1400" b="1" i="0" u="none" strike="noStrike">
                          <a:solidFill>
                            <a:srgbClr val="000000"/>
                          </a:solidFill>
                          <a:effectLst/>
                          <a:latin typeface="Century Gothic" panose="020B0502020202020204" pitchFamily="34" charset="0"/>
                        </a:rPr>
                        <a:t>21,0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17,0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20,5</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20,7</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21,4</a:t>
                      </a:r>
                    </a:p>
                  </a:txBody>
                  <a:tcPr marL="9525" marR="9525" marT="9525" marB="0" anchor="ctr">
                    <a:solidFill>
                      <a:schemeClr val="bg1"/>
                    </a:solidFill>
                  </a:tcPr>
                </a:tc>
                <a:extLst>
                  <a:ext uri="{0D108BD9-81ED-4DB2-BD59-A6C34878D82A}">
                    <a16:rowId xmlns:a16="http://schemas.microsoft.com/office/drawing/2014/main" xmlns="" val="1551943349"/>
                  </a:ext>
                </a:extLst>
              </a:tr>
              <a:tr h="489430">
                <a:tc>
                  <a:txBody>
                    <a:bodyPr/>
                    <a:lstStyle/>
                    <a:p>
                      <a:pPr algn="r" fontAlgn="ctr"/>
                      <a:r>
                        <a:rPr lang="it-IT" sz="1400" b="1" i="1" u="none" strike="noStrike">
                          <a:solidFill>
                            <a:srgbClr val="000000"/>
                          </a:solidFill>
                          <a:effectLst/>
                          <a:latin typeface="Century Gothic" panose="020B0502020202020204" pitchFamily="34" charset="0"/>
                        </a:rPr>
                        <a:t>Furti</a:t>
                      </a:r>
                    </a:p>
                  </a:txBody>
                  <a:tcPr marL="9525" marR="9525" marT="9525" marB="0" anchor="ctr">
                    <a:solidFill>
                      <a:schemeClr val="bg1"/>
                    </a:solidFill>
                  </a:tcPr>
                </a:tc>
                <a:tc>
                  <a:txBody>
                    <a:bodyPr/>
                    <a:lstStyle/>
                    <a:p>
                      <a:pPr algn="ctr" fontAlgn="ctr"/>
                      <a:r>
                        <a:rPr lang="it-IT" sz="1400" b="1" i="0" u="none" strike="noStrike">
                          <a:solidFill>
                            <a:srgbClr val="000000"/>
                          </a:solidFill>
                          <a:effectLst/>
                          <a:latin typeface="Century Gothic" panose="020B0502020202020204" pitchFamily="34" charset="0"/>
                        </a:rPr>
                        <a:t>21,0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19,3</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21,1</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24,8</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26,0</a:t>
                      </a:r>
                    </a:p>
                  </a:txBody>
                  <a:tcPr marL="9525" marR="9525" marT="9525" marB="0" anchor="ctr">
                    <a:solidFill>
                      <a:schemeClr val="bg1"/>
                    </a:solidFill>
                  </a:tcPr>
                </a:tc>
                <a:extLst>
                  <a:ext uri="{0D108BD9-81ED-4DB2-BD59-A6C34878D82A}">
                    <a16:rowId xmlns:a16="http://schemas.microsoft.com/office/drawing/2014/main" xmlns="" val="395491672"/>
                  </a:ext>
                </a:extLst>
              </a:tr>
              <a:tr h="424718">
                <a:tc>
                  <a:txBody>
                    <a:bodyPr/>
                    <a:lstStyle/>
                    <a:p>
                      <a:pPr algn="r" fontAlgn="ctr"/>
                      <a:r>
                        <a:rPr lang="it-IT" sz="1400" b="1" i="1" u="none" strike="noStrike">
                          <a:solidFill>
                            <a:srgbClr val="000000"/>
                          </a:solidFill>
                          <a:effectLst/>
                          <a:latin typeface="Century Gothic" panose="020B0502020202020204" pitchFamily="34" charset="0"/>
                        </a:rPr>
                        <a:t>Atti di vandalismo</a:t>
                      </a:r>
                    </a:p>
                  </a:txBody>
                  <a:tcPr marL="9525" marR="9525" marT="9525" marB="0" anchor="ctr">
                    <a:solidFill>
                      <a:schemeClr val="bg1"/>
                    </a:solidFill>
                  </a:tcPr>
                </a:tc>
                <a:tc>
                  <a:txBody>
                    <a:bodyPr/>
                    <a:lstStyle/>
                    <a:p>
                      <a:pPr algn="ctr" fontAlgn="ctr"/>
                      <a:r>
                        <a:rPr lang="it-IT" sz="1400" b="1" i="0" u="none" strike="noStrike">
                          <a:solidFill>
                            <a:srgbClr val="000000"/>
                          </a:solidFill>
                          <a:effectLst/>
                          <a:latin typeface="Century Gothic" panose="020B0502020202020204" pitchFamily="34" charset="0"/>
                        </a:rPr>
                        <a:t>19,0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17,0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18,0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19,0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22,0</a:t>
                      </a:r>
                    </a:p>
                  </a:txBody>
                  <a:tcPr marL="9525" marR="9525" marT="9525" marB="0" anchor="ctr">
                    <a:solidFill>
                      <a:schemeClr val="bg1"/>
                    </a:solidFill>
                  </a:tcPr>
                </a:tc>
                <a:extLst>
                  <a:ext uri="{0D108BD9-81ED-4DB2-BD59-A6C34878D82A}">
                    <a16:rowId xmlns:a16="http://schemas.microsoft.com/office/drawing/2014/main" xmlns="" val="529296829"/>
                  </a:ext>
                </a:extLst>
              </a:tr>
              <a:tr h="424718">
                <a:tc>
                  <a:txBody>
                    <a:bodyPr/>
                    <a:lstStyle/>
                    <a:p>
                      <a:pPr algn="r" fontAlgn="ctr"/>
                      <a:r>
                        <a:rPr lang="it-IT" sz="1400" b="1" i="1" u="none" strike="noStrike">
                          <a:solidFill>
                            <a:srgbClr val="000000"/>
                          </a:solidFill>
                          <a:effectLst/>
                          <a:latin typeface="Century Gothic" panose="020B0502020202020204" pitchFamily="34" charset="0"/>
                        </a:rPr>
                        <a:t>Aggressioni e violenze alle persone non a scopo predatorio</a:t>
                      </a:r>
                    </a:p>
                  </a:txBody>
                  <a:tcPr marL="9525" marR="9525" marT="9525" marB="0" anchor="ctr">
                    <a:solidFill>
                      <a:schemeClr val="bg1"/>
                    </a:solidFill>
                  </a:tcPr>
                </a:tc>
                <a:tc>
                  <a:txBody>
                    <a:bodyPr/>
                    <a:lstStyle/>
                    <a:p>
                      <a:pPr algn="ctr" fontAlgn="ctr"/>
                      <a:r>
                        <a:rPr lang="it-IT" sz="1400" b="1" i="0" u="none" strike="noStrike">
                          <a:solidFill>
                            <a:srgbClr val="000000"/>
                          </a:solidFill>
                          <a:effectLst/>
                          <a:latin typeface="Century Gothic" panose="020B0502020202020204" pitchFamily="34" charset="0"/>
                        </a:rPr>
                        <a:t>18,0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15,0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18,0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18,8</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21,0</a:t>
                      </a:r>
                    </a:p>
                  </a:txBody>
                  <a:tcPr marL="9525" marR="9525" marT="9525" marB="0" anchor="ctr">
                    <a:solidFill>
                      <a:schemeClr val="bg1"/>
                    </a:solidFill>
                  </a:tcPr>
                </a:tc>
                <a:extLst>
                  <a:ext uri="{0D108BD9-81ED-4DB2-BD59-A6C34878D82A}">
                    <a16:rowId xmlns:a16="http://schemas.microsoft.com/office/drawing/2014/main" xmlns="" val="491685598"/>
                  </a:ext>
                </a:extLst>
              </a:tr>
              <a:tr h="403890">
                <a:tc>
                  <a:txBody>
                    <a:bodyPr/>
                    <a:lstStyle/>
                    <a:p>
                      <a:pPr algn="r" fontAlgn="ctr"/>
                      <a:r>
                        <a:rPr lang="it-IT" sz="1400" b="1" i="1" u="none" strike="noStrike">
                          <a:solidFill>
                            <a:srgbClr val="000000"/>
                          </a:solidFill>
                          <a:effectLst/>
                          <a:latin typeface="Century Gothic" panose="020B0502020202020204" pitchFamily="34" charset="0"/>
                        </a:rPr>
                        <a:t>Contraffazione</a:t>
                      </a:r>
                    </a:p>
                  </a:txBody>
                  <a:tcPr marL="9525" marR="9525" marT="9525" marB="0" anchor="ctr">
                    <a:solidFill>
                      <a:schemeClr val="bg1"/>
                    </a:solidFill>
                  </a:tcPr>
                </a:tc>
                <a:tc>
                  <a:txBody>
                    <a:bodyPr/>
                    <a:lstStyle/>
                    <a:p>
                      <a:pPr algn="ctr" fontAlgn="ctr"/>
                      <a:r>
                        <a:rPr lang="it-IT" sz="1400" b="1" i="0" u="none" strike="noStrike">
                          <a:solidFill>
                            <a:srgbClr val="000000"/>
                          </a:solidFill>
                          <a:effectLst/>
                          <a:latin typeface="Century Gothic" panose="020B0502020202020204" pitchFamily="34" charset="0"/>
                        </a:rPr>
                        <a:t>17,0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17,0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18,0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21,0</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23,0</a:t>
                      </a:r>
                    </a:p>
                  </a:txBody>
                  <a:tcPr marL="9525" marR="9525" marT="9525" marB="0" anchor="ctr">
                    <a:solidFill>
                      <a:schemeClr val="bg1"/>
                    </a:solidFill>
                  </a:tcPr>
                </a:tc>
                <a:extLst>
                  <a:ext uri="{0D108BD9-81ED-4DB2-BD59-A6C34878D82A}">
                    <a16:rowId xmlns:a16="http://schemas.microsoft.com/office/drawing/2014/main" xmlns="" val="987549587"/>
                  </a:ext>
                </a:extLst>
              </a:tr>
              <a:tr h="403890">
                <a:tc>
                  <a:txBody>
                    <a:bodyPr/>
                    <a:lstStyle/>
                    <a:p>
                      <a:pPr algn="r" fontAlgn="ctr"/>
                      <a:r>
                        <a:rPr lang="it-IT" sz="1400" b="1" i="1" u="none" strike="noStrike">
                          <a:solidFill>
                            <a:srgbClr val="000000"/>
                          </a:solidFill>
                          <a:effectLst/>
                          <a:latin typeface="Century Gothic" panose="020B0502020202020204" pitchFamily="34" charset="0"/>
                        </a:rPr>
                        <a:t>Rapine </a:t>
                      </a:r>
                    </a:p>
                  </a:txBody>
                  <a:tcPr marL="9525" marR="9525" marT="9525" marB="0" anchor="ctr">
                    <a:solidFill>
                      <a:schemeClr val="bg1"/>
                    </a:solidFill>
                  </a:tcPr>
                </a:tc>
                <a:tc>
                  <a:txBody>
                    <a:bodyPr/>
                    <a:lstStyle/>
                    <a:p>
                      <a:pPr algn="ctr" fontAlgn="ctr"/>
                      <a:r>
                        <a:rPr lang="it-IT" sz="1400" b="1" i="0" u="none" strike="noStrike">
                          <a:solidFill>
                            <a:srgbClr val="000000"/>
                          </a:solidFill>
                          <a:effectLst/>
                          <a:latin typeface="Century Gothic" panose="020B0502020202020204" pitchFamily="34" charset="0"/>
                        </a:rPr>
                        <a:t>16,2</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14,9</a:t>
                      </a:r>
                    </a:p>
                  </a:txBody>
                  <a:tcPr marL="9525" marR="9525" marT="9525" marB="0" anchor="ctr">
                    <a:solidFill>
                      <a:schemeClr val="bg1"/>
                    </a:solidFill>
                  </a:tcPr>
                </a:tc>
                <a:tc>
                  <a:txBody>
                    <a:bodyPr/>
                    <a:lstStyle/>
                    <a:p>
                      <a:pPr algn="ctr" fontAlgn="ctr"/>
                      <a:r>
                        <a:rPr lang="it-IT" sz="1400" b="0" i="0" u="none" strike="noStrike">
                          <a:solidFill>
                            <a:srgbClr val="000000"/>
                          </a:solidFill>
                          <a:effectLst/>
                          <a:latin typeface="Century Gothic" panose="020B0502020202020204" pitchFamily="34" charset="0"/>
                        </a:rPr>
                        <a:t>18,1</a:t>
                      </a:r>
                    </a:p>
                  </a:txBody>
                  <a:tcPr marL="9525" marR="9525" marT="9525" marB="0" anchor="ctr">
                    <a:solidFill>
                      <a:schemeClr val="bg1"/>
                    </a:solidFill>
                  </a:tcPr>
                </a:tc>
                <a:tc>
                  <a:txBody>
                    <a:bodyPr/>
                    <a:lstStyle/>
                    <a:p>
                      <a:pPr algn="ctr" fontAlgn="ctr"/>
                      <a:r>
                        <a:rPr lang="it-IT" sz="1400" b="0" i="0" u="none" strike="noStrike" dirty="0">
                          <a:solidFill>
                            <a:srgbClr val="000000"/>
                          </a:solidFill>
                          <a:effectLst/>
                          <a:latin typeface="Century Gothic" panose="020B0502020202020204" pitchFamily="34" charset="0"/>
                        </a:rPr>
                        <a:t>21,0</a:t>
                      </a:r>
                    </a:p>
                  </a:txBody>
                  <a:tcPr marL="9525" marR="9525" marT="9525" marB="0" anchor="ctr">
                    <a:solidFill>
                      <a:schemeClr val="bg1"/>
                    </a:solidFill>
                  </a:tcPr>
                </a:tc>
                <a:tc>
                  <a:txBody>
                    <a:bodyPr/>
                    <a:lstStyle/>
                    <a:p>
                      <a:pPr algn="ctr" fontAlgn="ctr"/>
                      <a:r>
                        <a:rPr lang="it-IT" sz="1400" b="0" i="0" u="none" strike="noStrike" dirty="0">
                          <a:solidFill>
                            <a:srgbClr val="000000"/>
                          </a:solidFill>
                          <a:effectLst/>
                          <a:latin typeface="Century Gothic" panose="020B0502020202020204" pitchFamily="34" charset="0"/>
                        </a:rPr>
                        <a:t>21,6</a:t>
                      </a:r>
                    </a:p>
                  </a:txBody>
                  <a:tcPr marL="9525" marR="9525" marT="9525" marB="0" anchor="ctr">
                    <a:solidFill>
                      <a:schemeClr val="bg1"/>
                    </a:solidFill>
                  </a:tcPr>
                </a:tc>
                <a:extLst>
                  <a:ext uri="{0D108BD9-81ED-4DB2-BD59-A6C34878D82A}">
                    <a16:rowId xmlns:a16="http://schemas.microsoft.com/office/drawing/2014/main" xmlns="" val="1240825324"/>
                  </a:ext>
                </a:extLst>
              </a:tr>
            </a:tbl>
          </a:graphicData>
        </a:graphic>
      </p:graphicFrame>
      <p:sp>
        <p:nvSpPr>
          <p:cNvPr id="12" name="CasellaDiTesto 11">
            <a:extLst>
              <a:ext uri="{FF2B5EF4-FFF2-40B4-BE49-F238E27FC236}">
                <a16:creationId xmlns:a16="http://schemas.microsoft.com/office/drawing/2014/main" xmlns="" id="{44F83223-8121-4460-B081-C132001AB569}"/>
              </a:ext>
            </a:extLst>
          </p:cNvPr>
          <p:cNvSpPr txBox="1"/>
          <p:nvPr/>
        </p:nvSpPr>
        <p:spPr>
          <a:xfrm>
            <a:off x="228295" y="5925773"/>
            <a:ext cx="2132140" cy="307777"/>
          </a:xfrm>
          <a:prstGeom prst="rect">
            <a:avLst/>
          </a:prstGeom>
          <a:noFill/>
        </p:spPr>
        <p:txBody>
          <a:bodyPr wrap="square">
            <a:spAutoFit/>
          </a:bodyPr>
          <a:lstStyle/>
          <a:p>
            <a:r>
              <a:rPr lang="it-IT" sz="1400" b="0" i="1">
                <a:latin typeface="Century Gothic" panose="020B0502020202020204" pitchFamily="34" charset="0"/>
              </a:rPr>
              <a:t>Valori percentuali</a:t>
            </a:r>
          </a:p>
        </p:txBody>
      </p:sp>
      <p:sp>
        <p:nvSpPr>
          <p:cNvPr id="14" name="Rettangolo 93">
            <a:extLst>
              <a:ext uri="{FF2B5EF4-FFF2-40B4-BE49-F238E27FC236}">
                <a16:creationId xmlns:a16="http://schemas.microsoft.com/office/drawing/2014/main" xmlns="" id="{0A6FFD10-C106-4E90-990C-1B466B3A0969}"/>
              </a:ext>
            </a:extLst>
          </p:cNvPr>
          <p:cNvSpPr>
            <a:spLocks noChangeArrowheads="1"/>
          </p:cNvSpPr>
          <p:nvPr/>
        </p:nvSpPr>
        <p:spPr bwMode="auto">
          <a:xfrm>
            <a:off x="351063" y="6256129"/>
            <a:ext cx="11413307"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La somma dei valori è diversa da 100 perché sono rappresentate le % di coloro che hanno percepito un aumento del fenomeno.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15" name="CasellaDiTesto 14">
            <a:extLst>
              <a:ext uri="{FF2B5EF4-FFF2-40B4-BE49-F238E27FC236}">
                <a16:creationId xmlns:a16="http://schemas.microsoft.com/office/drawing/2014/main" xmlns="" id="{205E6A96-D4D8-4942-8F9F-E4C2C7DE0A54}"/>
              </a:ext>
            </a:extLst>
          </p:cNvPr>
          <p:cNvSpPr txBox="1"/>
          <p:nvPr/>
        </p:nvSpPr>
        <p:spPr>
          <a:xfrm>
            <a:off x="378433" y="1340105"/>
            <a:ext cx="11585396" cy="584775"/>
          </a:xfrm>
          <a:prstGeom prst="rect">
            <a:avLst/>
          </a:prstGeom>
          <a:noFill/>
        </p:spPr>
        <p:txBody>
          <a:bodyPr wrap="square">
            <a:spAutoFit/>
          </a:bodyPr>
          <a:lstStyle/>
          <a:p>
            <a:r>
              <a:rPr lang="it-IT" sz="1600" b="0">
                <a:effectLst/>
                <a:latin typeface="Century Gothic" panose="020B0502020202020204" pitchFamily="34" charset="0"/>
                <a:ea typeface="Times New Roman" panose="02020603050405020304" pitchFamily="18" charset="0"/>
                <a:cs typeface="Times New Roman" panose="02020603050405020304" pitchFamily="18" charset="0"/>
              </a:rPr>
              <a:t>Con riferimento alla sua attività e al settore in cui lei opera, come valuta l’andamento dei crimini di seguito indicati nel corso del 2021 rispetto al 2020? </a:t>
            </a:r>
            <a:endParaRPr lang="it-IT" sz="1600" b="0">
              <a:latin typeface="Century Gothic" panose="020B0502020202020204" pitchFamily="34" charset="0"/>
            </a:endParaRPr>
          </a:p>
        </p:txBody>
      </p:sp>
      <p:sp>
        <p:nvSpPr>
          <p:cNvPr id="16" name="Titolo 1">
            <a:extLst>
              <a:ext uri="{FF2B5EF4-FFF2-40B4-BE49-F238E27FC236}">
                <a16:creationId xmlns:a16="http://schemas.microsoft.com/office/drawing/2014/main" xmlns="" id="{A6CDD261-BFA2-46CE-AE35-563798DFD982}"/>
              </a:ext>
            </a:extLst>
          </p:cNvPr>
          <p:cNvSpPr txBox="1">
            <a:spLocks/>
          </p:cNvSpPr>
          <p:nvPr/>
        </p:nvSpPr>
        <p:spPr>
          <a:xfrm>
            <a:off x="335360" y="248643"/>
            <a:ext cx="11809312" cy="747994"/>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Andamento dei crimini | </a:t>
            </a:r>
            <a:r>
              <a:rPr lang="it-IT" sz="2200" dirty="0">
                <a:solidFill>
                  <a:srgbClr val="000000"/>
                </a:solidFill>
                <a:latin typeface="Century Gothic" panose="020B0502020202020204" pitchFamily="34" charset="0"/>
                <a:ea typeface="MS PGothic" charset="0"/>
                <a:cs typeface="Arial"/>
              </a:rPr>
              <a:t>Dall’analisi per </a:t>
            </a:r>
            <a:r>
              <a:rPr lang="it-IT" sz="2200" dirty="0" smtClean="0">
                <a:solidFill>
                  <a:srgbClr val="000000"/>
                </a:solidFill>
                <a:latin typeface="Century Gothic" panose="020B0502020202020204" pitchFamily="34" charset="0"/>
                <a:ea typeface="MS PGothic" charset="0"/>
                <a:cs typeface="Arial"/>
              </a:rPr>
              <a:t>centri urbani </a:t>
            </a:r>
            <a:r>
              <a:rPr lang="it-IT" sz="2200" dirty="0">
                <a:solidFill>
                  <a:srgbClr val="000000"/>
                </a:solidFill>
                <a:latin typeface="Century Gothic" panose="020B0502020202020204" pitchFamily="34" charset="0"/>
                <a:ea typeface="MS PGothic" charset="0"/>
                <a:cs typeface="Arial"/>
              </a:rPr>
              <a:t>emerge come la </a:t>
            </a:r>
            <a:r>
              <a:rPr lang="it-IT" sz="2200" dirty="0" smtClean="0">
                <a:solidFill>
                  <a:srgbClr val="000000"/>
                </a:solidFill>
                <a:latin typeface="Century Gothic" panose="020B0502020202020204" pitchFamily="34" charset="0"/>
                <a:ea typeface="MS PGothic" charset="0"/>
                <a:cs typeface="Arial"/>
              </a:rPr>
              <a:t>percezione sulla crescita </a:t>
            </a:r>
            <a:r>
              <a:rPr lang="it-IT" sz="2200" dirty="0">
                <a:solidFill>
                  <a:srgbClr val="000000"/>
                </a:solidFill>
                <a:latin typeface="Century Gothic" panose="020B0502020202020204" pitchFamily="34" charset="0"/>
                <a:ea typeface="MS PGothic" charset="0"/>
                <a:cs typeface="Arial"/>
              </a:rPr>
              <a:t>dei fenomeni criminali sia più </a:t>
            </a:r>
            <a:r>
              <a:rPr lang="it-IT" sz="2200" dirty="0" smtClean="0">
                <a:solidFill>
                  <a:srgbClr val="000000"/>
                </a:solidFill>
                <a:latin typeface="Century Gothic" panose="020B0502020202020204" pitchFamily="34" charset="0"/>
                <a:ea typeface="MS PGothic" charset="0"/>
                <a:cs typeface="Arial"/>
              </a:rPr>
              <a:t>accentuata </a:t>
            </a:r>
            <a:r>
              <a:rPr lang="it-IT" sz="2200" dirty="0">
                <a:solidFill>
                  <a:srgbClr val="000000"/>
                </a:solidFill>
                <a:latin typeface="Century Gothic" panose="020B0502020202020204" pitchFamily="34" charset="0"/>
                <a:ea typeface="MS PGothic" charset="0"/>
                <a:cs typeface="Arial"/>
              </a:rPr>
              <a:t>nelle grandi città.</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8" name="CasellaDiTesto 7">
            <a:extLst>
              <a:ext uri="{FF2B5EF4-FFF2-40B4-BE49-F238E27FC236}">
                <a16:creationId xmlns:a16="http://schemas.microsoft.com/office/drawing/2014/main" xmlns="" id="{977C8C7D-A902-44A1-A2DC-23DDB17C25FC}"/>
              </a:ext>
            </a:extLst>
          </p:cNvPr>
          <p:cNvSpPr txBox="1"/>
          <p:nvPr/>
        </p:nvSpPr>
        <p:spPr>
          <a:xfrm>
            <a:off x="5347955" y="1774320"/>
            <a:ext cx="2132140" cy="276999"/>
          </a:xfrm>
          <a:prstGeom prst="rect">
            <a:avLst/>
          </a:prstGeom>
          <a:noFill/>
        </p:spPr>
        <p:txBody>
          <a:bodyPr wrap="square">
            <a:spAutoFit/>
          </a:bodyPr>
          <a:lstStyle/>
          <a:p>
            <a:r>
              <a:rPr lang="it-IT" sz="1200" i="1" u="sng">
                <a:latin typeface="Century Gothic" panose="020B0502020202020204" pitchFamily="34" charset="0"/>
              </a:rPr>
              <a:t>% di ‘Aumentati’</a:t>
            </a:r>
          </a:p>
        </p:txBody>
      </p:sp>
      <p:sp>
        <p:nvSpPr>
          <p:cNvPr id="9" name="Ovale 8">
            <a:extLst>
              <a:ext uri="{FF2B5EF4-FFF2-40B4-BE49-F238E27FC236}">
                <a16:creationId xmlns:a16="http://schemas.microsoft.com/office/drawing/2014/main" xmlns="" id="{C41E2815-45A7-4AC9-8F35-F4E706B17217}"/>
              </a:ext>
            </a:extLst>
          </p:cNvPr>
          <p:cNvSpPr/>
          <p:nvPr/>
        </p:nvSpPr>
        <p:spPr bwMode="auto">
          <a:xfrm>
            <a:off x="10424285" y="2750757"/>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10" name="Ovale 9">
            <a:extLst>
              <a:ext uri="{FF2B5EF4-FFF2-40B4-BE49-F238E27FC236}">
                <a16:creationId xmlns:a16="http://schemas.microsoft.com/office/drawing/2014/main" xmlns="" id="{4740DE57-5A75-468B-B517-3E088A129A6A}"/>
              </a:ext>
            </a:extLst>
          </p:cNvPr>
          <p:cNvSpPr/>
          <p:nvPr/>
        </p:nvSpPr>
        <p:spPr bwMode="auto">
          <a:xfrm>
            <a:off x="10424285" y="3169007"/>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11" name="Ovale 10">
            <a:extLst>
              <a:ext uri="{FF2B5EF4-FFF2-40B4-BE49-F238E27FC236}">
                <a16:creationId xmlns:a16="http://schemas.microsoft.com/office/drawing/2014/main" xmlns="" id="{E3663923-F8A5-4E97-B81C-633479BDE435}"/>
              </a:ext>
            </a:extLst>
          </p:cNvPr>
          <p:cNvSpPr/>
          <p:nvPr/>
        </p:nvSpPr>
        <p:spPr bwMode="auto">
          <a:xfrm>
            <a:off x="10424285" y="3639932"/>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18" name="Ovale 17">
            <a:extLst>
              <a:ext uri="{FF2B5EF4-FFF2-40B4-BE49-F238E27FC236}">
                <a16:creationId xmlns:a16="http://schemas.microsoft.com/office/drawing/2014/main" xmlns="" id="{6035A118-6D84-4409-B00D-F20885E78498}"/>
              </a:ext>
            </a:extLst>
          </p:cNvPr>
          <p:cNvSpPr/>
          <p:nvPr/>
        </p:nvSpPr>
        <p:spPr bwMode="auto">
          <a:xfrm>
            <a:off x="10424285" y="4100725"/>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19" name="Ovale 18">
            <a:extLst>
              <a:ext uri="{FF2B5EF4-FFF2-40B4-BE49-F238E27FC236}">
                <a16:creationId xmlns:a16="http://schemas.microsoft.com/office/drawing/2014/main" xmlns="" id="{8C8947C7-7A1D-43B1-ABF3-99EACADF85C0}"/>
              </a:ext>
            </a:extLst>
          </p:cNvPr>
          <p:cNvSpPr/>
          <p:nvPr/>
        </p:nvSpPr>
        <p:spPr bwMode="auto">
          <a:xfrm>
            <a:off x="10424285" y="4542210"/>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0" name="Ovale 19">
            <a:extLst>
              <a:ext uri="{FF2B5EF4-FFF2-40B4-BE49-F238E27FC236}">
                <a16:creationId xmlns:a16="http://schemas.microsoft.com/office/drawing/2014/main" xmlns="" id="{C7FA6A8B-1DF1-40A9-8825-8E1794DB87AD}"/>
              </a:ext>
            </a:extLst>
          </p:cNvPr>
          <p:cNvSpPr/>
          <p:nvPr/>
        </p:nvSpPr>
        <p:spPr bwMode="auto">
          <a:xfrm>
            <a:off x="10424285" y="4998063"/>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1" name="Ovale 20">
            <a:extLst>
              <a:ext uri="{FF2B5EF4-FFF2-40B4-BE49-F238E27FC236}">
                <a16:creationId xmlns:a16="http://schemas.microsoft.com/office/drawing/2014/main" xmlns="" id="{A1FF81F4-F1EC-4843-ABC1-F637E9A6B2CE}"/>
              </a:ext>
            </a:extLst>
          </p:cNvPr>
          <p:cNvSpPr/>
          <p:nvPr/>
        </p:nvSpPr>
        <p:spPr bwMode="auto">
          <a:xfrm>
            <a:off x="10424285" y="5389601"/>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2" name="Ovale 21">
            <a:extLst>
              <a:ext uri="{FF2B5EF4-FFF2-40B4-BE49-F238E27FC236}">
                <a16:creationId xmlns:a16="http://schemas.microsoft.com/office/drawing/2014/main" xmlns="" id="{8FEEEDE6-332C-4BCE-B10D-CD6980CD2C32}"/>
              </a:ext>
            </a:extLst>
          </p:cNvPr>
          <p:cNvSpPr/>
          <p:nvPr/>
        </p:nvSpPr>
        <p:spPr bwMode="auto">
          <a:xfrm>
            <a:off x="10424285" y="5816619"/>
            <a:ext cx="613573" cy="277683"/>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Tree>
    <p:extLst>
      <p:ext uri="{BB962C8B-B14F-4D97-AF65-F5344CB8AC3E}">
        <p14:creationId xmlns:p14="http://schemas.microsoft.com/office/powerpoint/2010/main" val="3369964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xmlns="" id="{3C44CC5B-97BE-49C4-89FC-A51F28CD4003}"/>
              </a:ext>
            </a:extLst>
          </p:cNvPr>
          <p:cNvPicPr>
            <a:picLocks noChangeAspect="1"/>
          </p:cNvPicPr>
          <p:nvPr/>
        </p:nvPicPr>
        <p:blipFill>
          <a:blip r:embed="rId3"/>
          <a:stretch>
            <a:fillRect/>
          </a:stretch>
        </p:blipFill>
        <p:spPr>
          <a:xfrm>
            <a:off x="1349650" y="3633901"/>
            <a:ext cx="3392424" cy="1798320"/>
          </a:xfrm>
          <a:prstGeom prst="rect">
            <a:avLst/>
          </a:prstGeom>
        </p:spPr>
      </p:pic>
      <p:pic>
        <p:nvPicPr>
          <p:cNvPr id="2" name="Immagine 1">
            <a:extLst>
              <a:ext uri="{FF2B5EF4-FFF2-40B4-BE49-F238E27FC236}">
                <a16:creationId xmlns:a16="http://schemas.microsoft.com/office/drawing/2014/main" xmlns="" id="{2DF5FBAC-3D82-4CD8-AED7-372309E2ABE7}"/>
              </a:ext>
            </a:extLst>
          </p:cNvPr>
          <p:cNvPicPr>
            <a:picLocks noChangeAspect="1"/>
          </p:cNvPicPr>
          <p:nvPr/>
        </p:nvPicPr>
        <p:blipFill>
          <a:blip r:embed="rId4"/>
          <a:stretch>
            <a:fillRect/>
          </a:stretch>
        </p:blipFill>
        <p:spPr>
          <a:xfrm>
            <a:off x="3320261" y="3633901"/>
            <a:ext cx="3176016" cy="1749552"/>
          </a:xfrm>
          <a:prstGeom prst="rect">
            <a:avLst/>
          </a:prstGeom>
        </p:spPr>
      </p:pic>
      <p:pic>
        <p:nvPicPr>
          <p:cNvPr id="5" name="Immagine 4">
            <a:extLst>
              <a:ext uri="{FF2B5EF4-FFF2-40B4-BE49-F238E27FC236}">
                <a16:creationId xmlns:a16="http://schemas.microsoft.com/office/drawing/2014/main" xmlns="" id="{9E97512C-7E0B-4DBC-8AAA-45AECBB2942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9930" y="3633901"/>
            <a:ext cx="3392424" cy="1798320"/>
          </a:xfrm>
          <a:prstGeom prst="rect">
            <a:avLst/>
          </a:prstGeom>
        </p:spPr>
      </p:pic>
      <p:sp>
        <p:nvSpPr>
          <p:cNvPr id="4" name="Titolo 1">
            <a:extLst>
              <a:ext uri="{FF2B5EF4-FFF2-40B4-BE49-F238E27FC236}">
                <a16:creationId xmlns:a16="http://schemas.microsoft.com/office/drawing/2014/main" xmlns="" id="{6BD727A3-C69C-4FBF-92AE-E4B967C8C997}"/>
              </a:ext>
            </a:extLst>
          </p:cNvPr>
          <p:cNvSpPr txBox="1">
            <a:spLocks/>
          </p:cNvSpPr>
          <p:nvPr/>
        </p:nvSpPr>
        <p:spPr>
          <a:xfrm>
            <a:off x="335360" y="248643"/>
            <a:ext cx="11755040" cy="1086548"/>
          </a:xfrm>
          <a:prstGeom prst="rect">
            <a:avLst/>
          </a:prstGeom>
        </p:spPr>
        <p:txBody>
          <a:bodyPr wrap="square" lIns="67500" tIns="35100" rIns="67500" bIns="35100">
            <a:spAutoFit/>
          </a:bodyPr>
          <a:lstStyle/>
          <a:p>
            <a:pPr lvl="0">
              <a:defRPr/>
            </a:pPr>
            <a:r>
              <a:rPr lang="it-IT" sz="2200" dirty="0">
                <a:solidFill>
                  <a:srgbClr val="002060"/>
                </a:solidFill>
                <a:latin typeface="Century Gothic" panose="020B0502020202020204" pitchFamily="34" charset="0"/>
                <a:cs typeface="Arial"/>
              </a:rPr>
              <a:t>Tentativi di usura e racket | </a:t>
            </a:r>
            <a:r>
              <a:rPr lang="it-IT" sz="2200" dirty="0">
                <a:solidFill>
                  <a:srgbClr val="000000"/>
                </a:solidFill>
                <a:latin typeface="Century Gothic" panose="020B0502020202020204" pitchFamily="34" charset="0"/>
                <a:cs typeface="Arial"/>
              </a:rPr>
              <a:t>Il dato per dimensione </a:t>
            </a:r>
            <a:r>
              <a:rPr lang="it-IT" sz="2200" dirty="0" smtClean="0">
                <a:solidFill>
                  <a:srgbClr val="000000"/>
                </a:solidFill>
                <a:latin typeface="Century Gothic" panose="020B0502020202020204" pitchFamily="34" charset="0"/>
                <a:cs typeface="Arial"/>
              </a:rPr>
              <a:t>dei centri urbani </a:t>
            </a:r>
            <a:r>
              <a:rPr lang="it-IT" sz="2200" dirty="0">
                <a:solidFill>
                  <a:srgbClr val="000000"/>
                </a:solidFill>
                <a:latin typeface="Century Gothic" panose="020B0502020202020204" pitchFamily="34" charset="0"/>
                <a:cs typeface="Arial"/>
              </a:rPr>
              <a:t>sugli imprenditori che hanno avuto notizia diretta di tentativi di usura o di estorsione nella zona in cui operano è in linea con quello nazionale pari all’11%.</a:t>
            </a:r>
            <a:endParaRPr kumimoji="0" lang="it-IT" sz="2200" i="0" u="none" strike="sng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a:endParaRPr>
          </a:p>
        </p:txBody>
      </p:sp>
      <p:sp>
        <p:nvSpPr>
          <p:cNvPr id="29" name="CasellaDiTesto 9">
            <a:extLst>
              <a:ext uri="{FF2B5EF4-FFF2-40B4-BE49-F238E27FC236}">
                <a16:creationId xmlns:a16="http://schemas.microsoft.com/office/drawing/2014/main" xmlns="" id="{22D59386-9C1C-4C92-97AB-34DE83E07868}"/>
              </a:ext>
            </a:extLst>
          </p:cNvPr>
          <p:cNvSpPr txBox="1">
            <a:spLocks noChangeArrowheads="1"/>
          </p:cNvSpPr>
          <p:nvPr/>
        </p:nvSpPr>
        <p:spPr bwMode="auto">
          <a:xfrm>
            <a:off x="299356" y="1343487"/>
            <a:ext cx="1159328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Century Gothic" panose="020B0502020202020204" pitchFamily="34" charset="0"/>
                <a:ea typeface="Times New Roman" panose="02020603050405020304" pitchFamily="18" charset="0"/>
                <a:cs typeface="Times New Roman" panose="02020603050405020304" pitchFamily="18" charset="0"/>
              </a:rPr>
              <a:t>Nella sua zona, nel suo quartiere (o nel suo paese) ha sentito parlare o ha avuto notizia di imprenditori, titolari di negozi, di bar o di ristoranti che sono stati avvicinati da persone che hanno proposto loro un prestito al di fuori dei canali ufficiali o tentativi di estorsione? </a:t>
            </a:r>
            <a:endParaRPr kumimoji="0" lang="it-IT" sz="1600" b="0" i="0" u="none" strike="noStrike" kern="120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mn-cs"/>
            </a:endParaRPr>
          </a:p>
        </p:txBody>
      </p:sp>
      <p:sp>
        <p:nvSpPr>
          <p:cNvPr id="33" name="Rettangolo 93">
            <a:extLst>
              <a:ext uri="{FF2B5EF4-FFF2-40B4-BE49-F238E27FC236}">
                <a16:creationId xmlns:a16="http://schemas.microsoft.com/office/drawing/2014/main" xmlns="" id="{F8BACEBC-E5C3-463C-A0AF-AB4824356237}"/>
              </a:ext>
            </a:extLst>
          </p:cNvPr>
          <p:cNvSpPr>
            <a:spLocks noChangeArrowheads="1"/>
          </p:cNvSpPr>
          <p:nvPr/>
        </p:nvSpPr>
        <p:spPr bwMode="auto">
          <a:xfrm>
            <a:off x="329127" y="6298211"/>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35" name="Rettangolo 34">
            <a:extLst>
              <a:ext uri="{FF2B5EF4-FFF2-40B4-BE49-F238E27FC236}">
                <a16:creationId xmlns:a16="http://schemas.microsoft.com/office/drawing/2014/main" xmlns="" id="{D751B6D1-866D-4678-AE12-4AE3521B6F4D}"/>
              </a:ext>
            </a:extLst>
          </p:cNvPr>
          <p:cNvSpPr/>
          <p:nvPr/>
        </p:nvSpPr>
        <p:spPr>
          <a:xfrm>
            <a:off x="357109" y="2166586"/>
            <a:ext cx="3724556" cy="369332"/>
          </a:xfrm>
          <a:prstGeom prst="rect">
            <a:avLst/>
          </a:prstGeom>
        </p:spPr>
        <p:txBody>
          <a:bodyPr wrap="square">
            <a:spAutoFit/>
          </a:bodyPr>
          <a:lstStyle/>
          <a:p>
            <a:r>
              <a:rPr lang="it-IT" sz="1800" dirty="0">
                <a:latin typeface="Century Gothic" panose="020B0502020202020204" pitchFamily="34" charset="0"/>
              </a:rPr>
              <a:t>NE HA SENTITO PARLARE …</a:t>
            </a:r>
            <a:endParaRPr lang="it-IT" sz="1800" b="0" i="1" dirty="0">
              <a:latin typeface="Century Gothic" panose="020B0502020202020204" pitchFamily="34" charset="0"/>
            </a:endParaRPr>
          </a:p>
        </p:txBody>
      </p:sp>
      <p:pic>
        <p:nvPicPr>
          <p:cNvPr id="44" name="Elemento grafico 43" descr="Freccia: curva oraria con riempimento a tinta unita">
            <a:extLst>
              <a:ext uri="{FF2B5EF4-FFF2-40B4-BE49-F238E27FC236}">
                <a16:creationId xmlns:a16="http://schemas.microsoft.com/office/drawing/2014/main" xmlns="" id="{C2F5AAB2-0E05-417F-8095-07F44AA783B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rot="6304829">
            <a:off x="5793210" y="2627819"/>
            <a:ext cx="528389" cy="528389"/>
          </a:xfrm>
          <a:prstGeom prst="rect">
            <a:avLst/>
          </a:prstGeom>
        </p:spPr>
      </p:pic>
      <p:graphicFrame>
        <p:nvGraphicFramePr>
          <p:cNvPr id="3" name="Tabella 4">
            <a:extLst>
              <a:ext uri="{FF2B5EF4-FFF2-40B4-BE49-F238E27FC236}">
                <a16:creationId xmlns:a16="http://schemas.microsoft.com/office/drawing/2014/main" xmlns="" id="{32EF2B17-2941-44D9-8196-63E6B8FA7049}"/>
              </a:ext>
            </a:extLst>
          </p:cNvPr>
          <p:cNvGraphicFramePr>
            <a:graphicFrameLocks noGrp="1"/>
          </p:cNvGraphicFramePr>
          <p:nvPr>
            <p:extLst>
              <p:ext uri="{D42A27DB-BD31-4B8C-83A1-F6EECF244321}">
                <p14:modId xmlns:p14="http://schemas.microsoft.com/office/powerpoint/2010/main" val="4154310767"/>
              </p:ext>
            </p:extLst>
          </p:nvPr>
        </p:nvGraphicFramePr>
        <p:xfrm>
          <a:off x="6417665" y="2973459"/>
          <a:ext cx="5452748" cy="2200104"/>
        </p:xfrm>
        <a:graphic>
          <a:graphicData uri="http://schemas.openxmlformats.org/drawingml/2006/table">
            <a:tbl>
              <a:tblPr firstRow="1" bandRow="1">
                <a:tableStyleId>{5C22544A-7EE6-4342-B048-85BDC9FD1C3A}</a:tableStyleId>
              </a:tblPr>
              <a:tblGrid>
                <a:gridCol w="1544420">
                  <a:extLst>
                    <a:ext uri="{9D8B030D-6E8A-4147-A177-3AD203B41FA5}">
                      <a16:colId xmlns:a16="http://schemas.microsoft.com/office/drawing/2014/main" xmlns="" val="3825881397"/>
                    </a:ext>
                  </a:extLst>
                </a:gridCol>
                <a:gridCol w="977082">
                  <a:extLst>
                    <a:ext uri="{9D8B030D-6E8A-4147-A177-3AD203B41FA5}">
                      <a16:colId xmlns:a16="http://schemas.microsoft.com/office/drawing/2014/main" xmlns="" val="352572475"/>
                    </a:ext>
                  </a:extLst>
                </a:gridCol>
                <a:gridCol w="977082">
                  <a:extLst>
                    <a:ext uri="{9D8B030D-6E8A-4147-A177-3AD203B41FA5}">
                      <a16:colId xmlns:a16="http://schemas.microsoft.com/office/drawing/2014/main" xmlns="" val="309405021"/>
                    </a:ext>
                  </a:extLst>
                </a:gridCol>
                <a:gridCol w="977082">
                  <a:extLst>
                    <a:ext uri="{9D8B030D-6E8A-4147-A177-3AD203B41FA5}">
                      <a16:colId xmlns:a16="http://schemas.microsoft.com/office/drawing/2014/main" xmlns="" val="266968615"/>
                    </a:ext>
                  </a:extLst>
                </a:gridCol>
                <a:gridCol w="977082">
                  <a:extLst>
                    <a:ext uri="{9D8B030D-6E8A-4147-A177-3AD203B41FA5}">
                      <a16:colId xmlns:a16="http://schemas.microsoft.com/office/drawing/2014/main" xmlns="" val="3103555209"/>
                    </a:ext>
                  </a:extLst>
                </a:gridCol>
              </a:tblGrid>
              <a:tr h="1041002">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it-IT" sz="1400" b="0" i="1" u="none" strike="noStrike" dirty="0">
                          <a:solidFill>
                            <a:srgbClr val="000000"/>
                          </a:solidFill>
                          <a:effectLst/>
                          <a:latin typeface="Century Gothic" panose="020B0502020202020204" pitchFamily="34" charset="0"/>
                        </a:rPr>
                        <a:t>Analisi per dimensione del centro abitato</a:t>
                      </a:r>
                    </a:p>
                  </a:txBody>
                  <a:tcP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rPr>
                        <a:t>Meno di 10.000 abitanti</a:t>
                      </a:r>
                    </a:p>
                  </a:txBody>
                  <a:tcP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rPr>
                        <a:t>Tra 10.000e 50.000 abitanti</a:t>
                      </a:r>
                    </a:p>
                  </a:txBody>
                  <a:tcPr>
                    <a:solidFill>
                      <a:srgbClr val="E2EFD9"/>
                    </a:solidFill>
                  </a:tcPr>
                </a:tc>
                <a:tc>
                  <a:txBody>
                    <a:bodyPr/>
                    <a:lstStyle/>
                    <a:p>
                      <a:pPr algn="ctr"/>
                      <a:r>
                        <a:rPr kumimoji="0" lang="it-IT" sz="1200" b="1"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Tra 50.000 e 250.000 abitanti</a:t>
                      </a:r>
                    </a:p>
                  </a:txBody>
                  <a:tcPr>
                    <a:solidFill>
                      <a:srgbClr val="E2EFD9"/>
                    </a:solidFill>
                  </a:tcPr>
                </a:tc>
                <a:tc>
                  <a:txBody>
                    <a:bodyPr/>
                    <a:lstStyle/>
                    <a:p>
                      <a:pPr algn="ctr"/>
                      <a:r>
                        <a:rPr kumimoji="0" lang="it-IT" sz="1200" b="1"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Oltre 250.000 abitanti</a:t>
                      </a:r>
                    </a:p>
                  </a:txBody>
                  <a:tcPr>
                    <a:solidFill>
                      <a:srgbClr val="E2EFD9"/>
                    </a:solidFill>
                  </a:tcPr>
                </a:tc>
                <a:extLst>
                  <a:ext uri="{0D108BD9-81ED-4DB2-BD59-A6C34878D82A}">
                    <a16:rowId xmlns:a16="http://schemas.microsoft.com/office/drawing/2014/main" xmlns="" val="534485268"/>
                  </a:ext>
                </a:extLst>
              </a:tr>
              <a:tr h="1159102">
                <a:tc>
                  <a:txBody>
                    <a:bodyPr/>
                    <a:lstStyle/>
                    <a:p>
                      <a:r>
                        <a:rPr kumimoji="0" lang="it-IT" sz="1400" b="1"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MI È STATO RACCONTATO</a:t>
                      </a:r>
                    </a:p>
                  </a:txBody>
                  <a:tcPr anchor="ctr">
                    <a:solidFill>
                      <a:srgbClr val="C00000">
                        <a:alpha val="7059"/>
                      </a:srgbClr>
                    </a:solidFill>
                  </a:tcPr>
                </a:tc>
                <a:tc>
                  <a:txBody>
                    <a:bodyPr/>
                    <a:lstStyle/>
                    <a:p>
                      <a:pPr algn="ctr" fontAlgn="ctr"/>
                      <a:r>
                        <a:rPr lang="it-IT" sz="1800" b="0" i="0" u="none" strike="noStrike">
                          <a:solidFill>
                            <a:srgbClr val="000000"/>
                          </a:solidFill>
                          <a:effectLst/>
                          <a:latin typeface="Century Gothic" panose="020B0502020202020204" pitchFamily="34" charset="0"/>
                        </a:rPr>
                        <a:t>11,0</a:t>
                      </a:r>
                    </a:p>
                  </a:txBody>
                  <a:tcPr marL="9525" marR="9525" marT="9525" marB="0" anchor="ctr">
                    <a:solidFill>
                      <a:srgbClr val="C00000">
                        <a:alpha val="7059"/>
                      </a:srgbClr>
                    </a:solidFill>
                  </a:tcPr>
                </a:tc>
                <a:tc>
                  <a:txBody>
                    <a:bodyPr/>
                    <a:lstStyle/>
                    <a:p>
                      <a:pPr algn="ctr" fontAlgn="ctr"/>
                      <a:r>
                        <a:rPr lang="it-IT" sz="1800" b="0" i="0" u="none" strike="noStrike" dirty="0">
                          <a:solidFill>
                            <a:srgbClr val="000000"/>
                          </a:solidFill>
                          <a:effectLst/>
                          <a:latin typeface="Century Gothic" panose="020B0502020202020204" pitchFamily="34" charset="0"/>
                        </a:rPr>
                        <a:t>12,0</a:t>
                      </a:r>
                    </a:p>
                  </a:txBody>
                  <a:tcPr marL="9525" marR="9525" marT="9525" marB="0" anchor="ctr">
                    <a:solidFill>
                      <a:srgbClr val="C00000">
                        <a:alpha val="7059"/>
                      </a:srgbClr>
                    </a:solidFill>
                  </a:tcPr>
                </a:tc>
                <a:tc>
                  <a:txBody>
                    <a:bodyPr/>
                    <a:lstStyle/>
                    <a:p>
                      <a:pPr algn="ctr" fontAlgn="ctr"/>
                      <a:r>
                        <a:rPr lang="it-IT" sz="1800" b="0" i="0" u="none" strike="noStrike" dirty="0">
                          <a:solidFill>
                            <a:srgbClr val="000000"/>
                          </a:solidFill>
                          <a:effectLst/>
                          <a:latin typeface="Century Gothic" panose="020B0502020202020204" pitchFamily="34" charset="0"/>
                        </a:rPr>
                        <a:t>11,8</a:t>
                      </a:r>
                    </a:p>
                  </a:txBody>
                  <a:tcPr marL="9525" marR="9525" marT="9525" marB="0" anchor="ctr">
                    <a:solidFill>
                      <a:srgbClr val="C00000">
                        <a:alpha val="7059"/>
                      </a:srgbClr>
                    </a:solidFill>
                  </a:tcPr>
                </a:tc>
                <a:tc>
                  <a:txBody>
                    <a:bodyPr/>
                    <a:lstStyle/>
                    <a:p>
                      <a:pPr algn="ctr" fontAlgn="ctr"/>
                      <a:r>
                        <a:rPr lang="it-IT" sz="1800" b="0" i="0" u="none" strike="noStrike" dirty="0">
                          <a:solidFill>
                            <a:srgbClr val="000000"/>
                          </a:solidFill>
                          <a:effectLst/>
                          <a:latin typeface="Century Gothic" panose="020B0502020202020204" pitchFamily="34" charset="0"/>
                        </a:rPr>
                        <a:t>11,6</a:t>
                      </a:r>
                    </a:p>
                  </a:txBody>
                  <a:tcPr marL="9525" marR="9525" marT="9525" marB="0" anchor="ctr">
                    <a:solidFill>
                      <a:srgbClr val="C00000">
                        <a:alpha val="7059"/>
                      </a:srgbClr>
                    </a:solidFill>
                  </a:tcPr>
                </a:tc>
                <a:extLst>
                  <a:ext uri="{0D108BD9-81ED-4DB2-BD59-A6C34878D82A}">
                    <a16:rowId xmlns:a16="http://schemas.microsoft.com/office/drawing/2014/main" xmlns="" val="1105629317"/>
                  </a:ext>
                </a:extLst>
              </a:tr>
            </a:tbl>
          </a:graphicData>
        </a:graphic>
      </p:graphicFrame>
      <p:sp>
        <p:nvSpPr>
          <p:cNvPr id="30" name="CasellaDiTesto 29">
            <a:extLst>
              <a:ext uri="{FF2B5EF4-FFF2-40B4-BE49-F238E27FC236}">
                <a16:creationId xmlns:a16="http://schemas.microsoft.com/office/drawing/2014/main" xmlns="" id="{F37E08AD-A16C-4641-975B-6330148FA039}"/>
              </a:ext>
            </a:extLst>
          </p:cNvPr>
          <p:cNvSpPr txBox="1"/>
          <p:nvPr/>
        </p:nvSpPr>
        <p:spPr>
          <a:xfrm>
            <a:off x="4286528" y="6249018"/>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sp>
        <p:nvSpPr>
          <p:cNvPr id="23" name="CasellaDiTesto 22">
            <a:extLst>
              <a:ext uri="{FF2B5EF4-FFF2-40B4-BE49-F238E27FC236}">
                <a16:creationId xmlns:a16="http://schemas.microsoft.com/office/drawing/2014/main" xmlns="" id="{3B6EEFDA-1C78-4FA0-8488-B89DF0FBD234}"/>
              </a:ext>
            </a:extLst>
          </p:cNvPr>
          <p:cNvSpPr txBox="1"/>
          <p:nvPr/>
        </p:nvSpPr>
        <p:spPr>
          <a:xfrm>
            <a:off x="1220748" y="3301172"/>
            <a:ext cx="1197283" cy="461665"/>
          </a:xfrm>
          <a:prstGeom prst="rect">
            <a:avLst/>
          </a:prstGeom>
          <a:noFill/>
        </p:spPr>
        <p:txBody>
          <a:bodyPr wrap="square">
            <a:spAutoFit/>
          </a:bodyPr>
          <a:lstStyle/>
          <a:p>
            <a:r>
              <a:rPr lang="it-IT" sz="2400" i="1" u="sng">
                <a:latin typeface="Century Gothic" panose="020B0502020202020204" pitchFamily="34" charset="0"/>
              </a:rPr>
              <a:t>15,1%</a:t>
            </a:r>
          </a:p>
        </p:txBody>
      </p:sp>
      <p:sp>
        <p:nvSpPr>
          <p:cNvPr id="28" name="CasellaDiTesto 27">
            <a:extLst>
              <a:ext uri="{FF2B5EF4-FFF2-40B4-BE49-F238E27FC236}">
                <a16:creationId xmlns:a16="http://schemas.microsoft.com/office/drawing/2014/main" xmlns="" id="{303A957D-2B03-475B-838E-ECAA12D74870}"/>
              </a:ext>
            </a:extLst>
          </p:cNvPr>
          <p:cNvSpPr txBox="1"/>
          <p:nvPr/>
        </p:nvSpPr>
        <p:spPr>
          <a:xfrm>
            <a:off x="3044766" y="3319327"/>
            <a:ext cx="1061553" cy="461665"/>
          </a:xfrm>
          <a:prstGeom prst="rect">
            <a:avLst/>
          </a:prstGeom>
          <a:noFill/>
        </p:spPr>
        <p:txBody>
          <a:bodyPr wrap="square">
            <a:spAutoFit/>
          </a:bodyPr>
          <a:lstStyle/>
          <a:p>
            <a:r>
              <a:rPr lang="it-IT" sz="2400" i="1" u="sng">
                <a:latin typeface="Century Gothic" panose="020B0502020202020204" pitchFamily="34" charset="0"/>
              </a:rPr>
              <a:t>10,0%</a:t>
            </a:r>
          </a:p>
        </p:txBody>
      </p:sp>
      <p:sp>
        <p:nvSpPr>
          <p:cNvPr id="38" name="Rettangolo 37">
            <a:extLst>
              <a:ext uri="{FF2B5EF4-FFF2-40B4-BE49-F238E27FC236}">
                <a16:creationId xmlns:a16="http://schemas.microsoft.com/office/drawing/2014/main" xmlns="" id="{067BEC7A-092C-4FD6-B44F-F36E245C44B7}"/>
              </a:ext>
            </a:extLst>
          </p:cNvPr>
          <p:cNvSpPr/>
          <p:nvPr/>
        </p:nvSpPr>
        <p:spPr bwMode="auto">
          <a:xfrm>
            <a:off x="416422" y="5764329"/>
            <a:ext cx="288000" cy="288000"/>
          </a:xfrm>
          <a:prstGeom prst="rect">
            <a:avLst/>
          </a:prstGeom>
          <a:solidFill>
            <a:srgbClr val="A6A6A6"/>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39" name="Rettangolo 38">
            <a:extLst>
              <a:ext uri="{FF2B5EF4-FFF2-40B4-BE49-F238E27FC236}">
                <a16:creationId xmlns:a16="http://schemas.microsoft.com/office/drawing/2014/main" xmlns="" id="{1C112A1A-37E6-40F0-B60A-AB6E5F4ADE3E}"/>
              </a:ext>
            </a:extLst>
          </p:cNvPr>
          <p:cNvSpPr/>
          <p:nvPr/>
        </p:nvSpPr>
        <p:spPr bwMode="auto">
          <a:xfrm>
            <a:off x="1902556" y="5764329"/>
            <a:ext cx="288000" cy="288000"/>
          </a:xfrm>
          <a:prstGeom prst="rect">
            <a:avLst/>
          </a:prstGeom>
          <a:solidFill>
            <a:srgbClr val="C61D1D"/>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40" name="Rettangolo 39">
            <a:extLst>
              <a:ext uri="{FF2B5EF4-FFF2-40B4-BE49-F238E27FC236}">
                <a16:creationId xmlns:a16="http://schemas.microsoft.com/office/drawing/2014/main" xmlns="" id="{47C4A5D8-623F-4872-A5AB-8D7E9B3A619E}"/>
              </a:ext>
            </a:extLst>
          </p:cNvPr>
          <p:cNvSpPr/>
          <p:nvPr/>
        </p:nvSpPr>
        <p:spPr bwMode="auto">
          <a:xfrm>
            <a:off x="299356" y="5657506"/>
            <a:ext cx="2462923" cy="514104"/>
          </a:xfrm>
          <a:prstGeom prst="rect">
            <a:avLst/>
          </a:prstGeom>
          <a:noFill/>
          <a:ln w="2857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41" name="CasellaDiTesto 40">
            <a:extLst>
              <a:ext uri="{FF2B5EF4-FFF2-40B4-BE49-F238E27FC236}">
                <a16:creationId xmlns:a16="http://schemas.microsoft.com/office/drawing/2014/main" xmlns="" id="{BF437569-C56F-4AE7-8EB5-D726158D3EA0}"/>
              </a:ext>
            </a:extLst>
          </p:cNvPr>
          <p:cNvSpPr txBox="1"/>
          <p:nvPr/>
        </p:nvSpPr>
        <p:spPr>
          <a:xfrm>
            <a:off x="704422" y="5754440"/>
            <a:ext cx="1354386" cy="307777"/>
          </a:xfrm>
          <a:prstGeom prst="rect">
            <a:avLst/>
          </a:prstGeom>
          <a:noFill/>
          <a:ln>
            <a:noFill/>
          </a:ln>
        </p:spPr>
        <p:txBody>
          <a:bodyPr wrap="square">
            <a:spAutoFit/>
          </a:bodyPr>
          <a:lstStyle/>
          <a:p>
            <a:r>
              <a:rPr lang="it-IT" sz="1400" i="1">
                <a:latin typeface="Century Gothic" panose="020B0502020202020204" pitchFamily="34" charset="0"/>
              </a:rPr>
              <a:t>NO</a:t>
            </a:r>
          </a:p>
        </p:txBody>
      </p:sp>
      <p:sp>
        <p:nvSpPr>
          <p:cNvPr id="42" name="CasellaDiTesto 41">
            <a:extLst>
              <a:ext uri="{FF2B5EF4-FFF2-40B4-BE49-F238E27FC236}">
                <a16:creationId xmlns:a16="http://schemas.microsoft.com/office/drawing/2014/main" xmlns="" id="{131B47E7-AEA0-478A-9676-5267362449AB}"/>
              </a:ext>
            </a:extLst>
          </p:cNvPr>
          <p:cNvSpPr txBox="1"/>
          <p:nvPr/>
        </p:nvSpPr>
        <p:spPr>
          <a:xfrm>
            <a:off x="2219387" y="5747672"/>
            <a:ext cx="1183954" cy="307777"/>
          </a:xfrm>
          <a:prstGeom prst="rect">
            <a:avLst/>
          </a:prstGeom>
          <a:noFill/>
          <a:ln>
            <a:noFill/>
          </a:ln>
        </p:spPr>
        <p:txBody>
          <a:bodyPr wrap="square">
            <a:spAutoFit/>
          </a:bodyPr>
          <a:lstStyle/>
          <a:p>
            <a:r>
              <a:rPr lang="it-IT" sz="1400" i="1">
                <a:latin typeface="Century Gothic" panose="020B0502020202020204" pitchFamily="34" charset="0"/>
              </a:rPr>
              <a:t>SÌ</a:t>
            </a:r>
          </a:p>
        </p:txBody>
      </p:sp>
      <p:sp>
        <p:nvSpPr>
          <p:cNvPr id="45" name="CasellaDiTesto 44">
            <a:extLst>
              <a:ext uri="{FF2B5EF4-FFF2-40B4-BE49-F238E27FC236}">
                <a16:creationId xmlns:a16="http://schemas.microsoft.com/office/drawing/2014/main" xmlns="" id="{9BBBFC3E-B0FE-48FC-8597-7C4B5F563DCC}"/>
              </a:ext>
            </a:extLst>
          </p:cNvPr>
          <p:cNvSpPr txBox="1"/>
          <p:nvPr/>
        </p:nvSpPr>
        <p:spPr>
          <a:xfrm>
            <a:off x="4969126" y="3319327"/>
            <a:ext cx="1061553" cy="461665"/>
          </a:xfrm>
          <a:prstGeom prst="rect">
            <a:avLst/>
          </a:prstGeom>
          <a:noFill/>
        </p:spPr>
        <p:txBody>
          <a:bodyPr wrap="square">
            <a:spAutoFit/>
          </a:bodyPr>
          <a:lstStyle/>
          <a:p>
            <a:r>
              <a:rPr lang="it-IT" sz="2400" i="1" u="sng" dirty="0">
                <a:latin typeface="Century Gothic" panose="020B0502020202020204" pitchFamily="34" charset="0"/>
              </a:rPr>
              <a:t>11,0%</a:t>
            </a:r>
          </a:p>
        </p:txBody>
      </p:sp>
      <p:sp>
        <p:nvSpPr>
          <p:cNvPr id="47" name="CasellaDiTesto 46">
            <a:extLst>
              <a:ext uri="{FF2B5EF4-FFF2-40B4-BE49-F238E27FC236}">
                <a16:creationId xmlns:a16="http://schemas.microsoft.com/office/drawing/2014/main" xmlns="" id="{F88372DB-8B43-446A-8E15-61D0CA95319F}"/>
              </a:ext>
            </a:extLst>
          </p:cNvPr>
          <p:cNvSpPr txBox="1"/>
          <p:nvPr/>
        </p:nvSpPr>
        <p:spPr>
          <a:xfrm>
            <a:off x="543228" y="4678498"/>
            <a:ext cx="1046805" cy="338554"/>
          </a:xfrm>
          <a:prstGeom prst="rect">
            <a:avLst/>
          </a:prstGeom>
          <a:noFill/>
        </p:spPr>
        <p:txBody>
          <a:bodyPr wrap="square">
            <a:spAutoFit/>
          </a:bodyPr>
          <a:lstStyle/>
          <a:p>
            <a:r>
              <a:rPr lang="it-IT" sz="1600" i="1">
                <a:latin typeface="Century Gothic" panose="020B0502020202020204" pitchFamily="34" charset="0"/>
              </a:rPr>
              <a:t>84,9%</a:t>
            </a:r>
          </a:p>
        </p:txBody>
      </p:sp>
      <p:sp>
        <p:nvSpPr>
          <p:cNvPr id="48" name="CasellaDiTesto 47">
            <a:extLst>
              <a:ext uri="{FF2B5EF4-FFF2-40B4-BE49-F238E27FC236}">
                <a16:creationId xmlns:a16="http://schemas.microsoft.com/office/drawing/2014/main" xmlns="" id="{8B7C7C17-6B1F-478D-9D63-F63243FF9799}"/>
              </a:ext>
            </a:extLst>
          </p:cNvPr>
          <p:cNvSpPr txBox="1"/>
          <p:nvPr/>
        </p:nvSpPr>
        <p:spPr>
          <a:xfrm>
            <a:off x="2499380" y="4678498"/>
            <a:ext cx="928134" cy="338554"/>
          </a:xfrm>
          <a:prstGeom prst="rect">
            <a:avLst/>
          </a:prstGeom>
          <a:noFill/>
        </p:spPr>
        <p:txBody>
          <a:bodyPr wrap="square">
            <a:spAutoFit/>
          </a:bodyPr>
          <a:lstStyle/>
          <a:p>
            <a:r>
              <a:rPr lang="it-IT" sz="1600" i="1">
                <a:latin typeface="Century Gothic" panose="020B0502020202020204" pitchFamily="34" charset="0"/>
              </a:rPr>
              <a:t>90,0%</a:t>
            </a:r>
          </a:p>
        </p:txBody>
      </p:sp>
      <p:sp>
        <p:nvSpPr>
          <p:cNvPr id="49" name="CasellaDiTesto 48">
            <a:extLst>
              <a:ext uri="{FF2B5EF4-FFF2-40B4-BE49-F238E27FC236}">
                <a16:creationId xmlns:a16="http://schemas.microsoft.com/office/drawing/2014/main" xmlns="" id="{DD7DBD60-F641-4902-8A5F-14E66B7DE2C6}"/>
              </a:ext>
            </a:extLst>
          </p:cNvPr>
          <p:cNvSpPr txBox="1"/>
          <p:nvPr/>
        </p:nvSpPr>
        <p:spPr>
          <a:xfrm>
            <a:off x="4345665" y="4678498"/>
            <a:ext cx="928134" cy="338554"/>
          </a:xfrm>
          <a:prstGeom prst="rect">
            <a:avLst/>
          </a:prstGeom>
          <a:noFill/>
        </p:spPr>
        <p:txBody>
          <a:bodyPr wrap="square">
            <a:spAutoFit/>
          </a:bodyPr>
          <a:lstStyle/>
          <a:p>
            <a:r>
              <a:rPr lang="it-IT" sz="1600" i="1">
                <a:latin typeface="Century Gothic" panose="020B0502020202020204" pitchFamily="34" charset="0"/>
              </a:rPr>
              <a:t>89,0%</a:t>
            </a:r>
          </a:p>
        </p:txBody>
      </p:sp>
      <p:sp>
        <p:nvSpPr>
          <p:cNvPr id="34" name="Rettangolo 33">
            <a:extLst>
              <a:ext uri="{FF2B5EF4-FFF2-40B4-BE49-F238E27FC236}">
                <a16:creationId xmlns:a16="http://schemas.microsoft.com/office/drawing/2014/main" xmlns="" id="{662007AF-5FBF-4D37-BF06-4EDF553C845B}"/>
              </a:ext>
            </a:extLst>
          </p:cNvPr>
          <p:cNvSpPr/>
          <p:nvPr/>
        </p:nvSpPr>
        <p:spPr>
          <a:xfrm>
            <a:off x="272956" y="2843695"/>
            <a:ext cx="1775444" cy="646331"/>
          </a:xfrm>
          <a:prstGeom prst="rect">
            <a:avLst/>
          </a:prstGeom>
        </p:spPr>
        <p:txBody>
          <a:bodyPr wrap="square">
            <a:spAutoFit/>
          </a:bodyPr>
          <a:lstStyle/>
          <a:p>
            <a:pPr algn="ctr"/>
            <a:r>
              <a:rPr lang="it-IT" sz="1200" dirty="0">
                <a:latin typeface="Century Gothic" panose="020B0502020202020204" pitchFamily="34" charset="0"/>
              </a:rPr>
              <a:t>Attraverso la stampa </a:t>
            </a:r>
          </a:p>
          <a:p>
            <a:pPr algn="ctr"/>
            <a:r>
              <a:rPr lang="it-IT" sz="1200" dirty="0">
                <a:latin typeface="Century Gothic" panose="020B0502020202020204" pitchFamily="34" charset="0"/>
              </a:rPr>
              <a:t>(i giornali, la TV, la radio)</a:t>
            </a:r>
            <a:endParaRPr lang="it-IT" sz="1200" b="0" i="1" dirty="0">
              <a:latin typeface="Century Gothic" panose="020B0502020202020204" pitchFamily="34" charset="0"/>
            </a:endParaRPr>
          </a:p>
        </p:txBody>
      </p:sp>
      <p:sp>
        <p:nvSpPr>
          <p:cNvPr id="46" name="Rettangolo 45">
            <a:extLst>
              <a:ext uri="{FF2B5EF4-FFF2-40B4-BE49-F238E27FC236}">
                <a16:creationId xmlns:a16="http://schemas.microsoft.com/office/drawing/2014/main" xmlns="" id="{7838A575-1FDF-4AB9-AA0E-C834827EFFBB}"/>
              </a:ext>
            </a:extLst>
          </p:cNvPr>
          <p:cNvSpPr/>
          <p:nvPr/>
        </p:nvSpPr>
        <p:spPr>
          <a:xfrm>
            <a:off x="2375730" y="2848673"/>
            <a:ext cx="1415452" cy="461665"/>
          </a:xfrm>
          <a:prstGeom prst="rect">
            <a:avLst/>
          </a:prstGeom>
        </p:spPr>
        <p:txBody>
          <a:bodyPr wrap="square">
            <a:spAutoFit/>
          </a:bodyPr>
          <a:lstStyle/>
          <a:p>
            <a:pPr algn="ctr"/>
            <a:r>
              <a:rPr lang="it-IT" sz="1200" dirty="0">
                <a:latin typeface="Century Gothic" panose="020B0502020202020204" pitchFamily="34" charset="0"/>
              </a:rPr>
              <a:t>Attraverso i social network</a:t>
            </a:r>
            <a:endParaRPr lang="it-IT" sz="1200" b="0" i="1" dirty="0">
              <a:latin typeface="Century Gothic" panose="020B0502020202020204" pitchFamily="34" charset="0"/>
            </a:endParaRPr>
          </a:p>
        </p:txBody>
      </p:sp>
      <p:sp>
        <p:nvSpPr>
          <p:cNvPr id="50" name="Rettangolo 49">
            <a:extLst>
              <a:ext uri="{FF2B5EF4-FFF2-40B4-BE49-F238E27FC236}">
                <a16:creationId xmlns:a16="http://schemas.microsoft.com/office/drawing/2014/main" xmlns="" id="{16A79B7E-69D0-4251-9DA9-314600D5E1BF}"/>
              </a:ext>
            </a:extLst>
          </p:cNvPr>
          <p:cNvSpPr/>
          <p:nvPr/>
        </p:nvSpPr>
        <p:spPr>
          <a:xfrm>
            <a:off x="4357287" y="2876589"/>
            <a:ext cx="1355834" cy="461665"/>
          </a:xfrm>
          <a:prstGeom prst="rect">
            <a:avLst/>
          </a:prstGeom>
        </p:spPr>
        <p:txBody>
          <a:bodyPr wrap="square">
            <a:spAutoFit/>
          </a:bodyPr>
          <a:lstStyle/>
          <a:p>
            <a:pPr algn="ctr"/>
            <a:r>
              <a:rPr lang="it-IT" sz="1200">
                <a:latin typeface="Century Gothic" panose="020B0502020202020204" pitchFamily="34" charset="0"/>
              </a:rPr>
              <a:t>Mi è stato raccontato</a:t>
            </a:r>
            <a:endParaRPr lang="it-IT" sz="1200" b="0" i="1">
              <a:latin typeface="Century Gothic" panose="020B0502020202020204" pitchFamily="34" charset="0"/>
            </a:endParaRPr>
          </a:p>
        </p:txBody>
      </p:sp>
      <p:sp>
        <p:nvSpPr>
          <p:cNvPr id="26" name="CasellaDiTesto 25">
            <a:extLst>
              <a:ext uri="{FF2B5EF4-FFF2-40B4-BE49-F238E27FC236}">
                <a16:creationId xmlns:a16="http://schemas.microsoft.com/office/drawing/2014/main" xmlns="" id="{F37E08AD-A16C-4641-975B-6330148FA039}"/>
              </a:ext>
            </a:extLst>
          </p:cNvPr>
          <p:cNvSpPr txBox="1"/>
          <p:nvPr/>
        </p:nvSpPr>
        <p:spPr>
          <a:xfrm>
            <a:off x="2499380" y="2535917"/>
            <a:ext cx="2132140" cy="369332"/>
          </a:xfrm>
          <a:prstGeom prst="rect">
            <a:avLst/>
          </a:prstGeom>
          <a:noFill/>
        </p:spPr>
        <p:txBody>
          <a:bodyPr wrap="square">
            <a:spAutoFit/>
          </a:bodyPr>
          <a:lstStyle/>
          <a:p>
            <a:pPr algn="ctr"/>
            <a:r>
              <a:rPr lang="it-IT" sz="1800" i="1" dirty="0" smtClean="0">
                <a:latin typeface="Century Gothic" panose="020B0502020202020204" pitchFamily="34" charset="0"/>
              </a:rPr>
              <a:t>Dato  Italia</a:t>
            </a:r>
            <a:endParaRPr lang="it-IT" sz="1800" i="1" dirty="0">
              <a:latin typeface="Century Gothic" panose="020B0502020202020204" pitchFamily="34" charset="0"/>
            </a:endParaRPr>
          </a:p>
        </p:txBody>
      </p:sp>
    </p:spTree>
    <p:extLst>
      <p:ext uri="{BB962C8B-B14F-4D97-AF65-F5344CB8AC3E}">
        <p14:creationId xmlns:p14="http://schemas.microsoft.com/office/powerpoint/2010/main" val="3104764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xmlns="" id="{CC66D125-0C5E-4593-8936-DFF7151F8066}"/>
              </a:ext>
            </a:extLst>
          </p:cNvPr>
          <p:cNvSpPr txBox="1">
            <a:spLocks/>
          </p:cNvSpPr>
          <p:nvPr/>
        </p:nvSpPr>
        <p:spPr>
          <a:xfrm>
            <a:off x="248276" y="73542"/>
            <a:ext cx="11943724"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Esposizione all’usura e al racket|</a:t>
            </a:r>
            <a:r>
              <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rPr>
              <a:t> Il 17,7% degli imprenditori è molto preoccupato per il rischio di esposizione a usura e racket</a:t>
            </a:r>
            <a:r>
              <a:rPr lang="it-IT" sz="2200" dirty="0">
                <a:latin typeface="Century Gothic" panose="020B0502020202020204" pitchFamily="34" charset="0"/>
                <a:ea typeface="MS PGothic" charset="0"/>
                <a:cs typeface="Arial"/>
              </a:rPr>
              <a:t>. Il dato sale al </a:t>
            </a:r>
            <a:r>
              <a:rPr lang="it-IT" sz="2200" dirty="0" smtClean="0">
                <a:latin typeface="Century Gothic" panose="020B0502020202020204" pitchFamily="34" charset="0"/>
                <a:ea typeface="MS PGothic" charset="0"/>
                <a:cs typeface="Arial"/>
              </a:rPr>
              <a:t>22% per </a:t>
            </a:r>
            <a:r>
              <a:rPr lang="it-IT" sz="2200" dirty="0">
                <a:latin typeface="Century Gothic" panose="020B0502020202020204" pitchFamily="34" charset="0"/>
                <a:ea typeface="MS PGothic" charset="0"/>
                <a:cs typeface="Arial"/>
              </a:rPr>
              <a:t>gli imprenditori che operano nelle grandi città.</a:t>
            </a:r>
            <a:endPar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endParaRPr>
          </a:p>
        </p:txBody>
      </p:sp>
      <p:sp>
        <p:nvSpPr>
          <p:cNvPr id="3" name="CasellaDiTesto 2">
            <a:extLst>
              <a:ext uri="{FF2B5EF4-FFF2-40B4-BE49-F238E27FC236}">
                <a16:creationId xmlns:a16="http://schemas.microsoft.com/office/drawing/2014/main" xmlns="" id="{2ED82410-E4D3-4DBE-9012-E275CF020CF8}"/>
              </a:ext>
            </a:extLst>
          </p:cNvPr>
          <p:cNvSpPr txBox="1"/>
          <p:nvPr/>
        </p:nvSpPr>
        <p:spPr>
          <a:xfrm>
            <a:off x="303303" y="1414724"/>
            <a:ext cx="11585396" cy="584775"/>
          </a:xfrm>
          <a:prstGeom prst="rect">
            <a:avLst/>
          </a:prstGeom>
          <a:noFill/>
        </p:spPr>
        <p:txBody>
          <a:bodyPr wrap="square">
            <a:spAutoFit/>
          </a:bodyPr>
          <a:lstStyle/>
          <a:p>
            <a:pPr algn="just"/>
            <a:r>
              <a:rPr lang="it-IT" sz="1600" b="0">
                <a:latin typeface="Century Gothic" panose="020B0502020202020204" pitchFamily="34" charset="0"/>
                <a:cs typeface="Times New Roman" panose="02020603050405020304" pitchFamily="18" charset="0"/>
              </a:rPr>
              <a:t>Quanto ritiene grave il problema dell’esposizione delle imprese del commercio al dettaglio, dei bar, dei ristoranti, al rischio dell’usura, racket ed estorsioni?</a:t>
            </a:r>
          </a:p>
        </p:txBody>
      </p:sp>
      <p:sp>
        <p:nvSpPr>
          <p:cNvPr id="6" name="CasellaDiTesto 5">
            <a:extLst>
              <a:ext uri="{FF2B5EF4-FFF2-40B4-BE49-F238E27FC236}">
                <a16:creationId xmlns:a16="http://schemas.microsoft.com/office/drawing/2014/main" xmlns="" id="{335DC73B-7010-41AE-99F7-D172CD76271A}"/>
              </a:ext>
            </a:extLst>
          </p:cNvPr>
          <p:cNvSpPr txBox="1"/>
          <p:nvPr/>
        </p:nvSpPr>
        <p:spPr>
          <a:xfrm rot="20821238">
            <a:off x="314677" y="3027240"/>
            <a:ext cx="2627058" cy="400110"/>
          </a:xfrm>
          <a:prstGeom prst="rect">
            <a:avLst/>
          </a:prstGeom>
          <a:solidFill>
            <a:schemeClr val="tx1"/>
          </a:solidFill>
          <a:ln>
            <a:noFill/>
          </a:ln>
        </p:spPr>
        <p:txBody>
          <a:bodyPr wrap="square" rtlCol="0">
            <a:spAutoFit/>
          </a:bodyPr>
          <a:lstStyle/>
          <a:p>
            <a:pPr algn="ctr"/>
            <a:r>
              <a:rPr lang="it-IT" sz="2000">
                <a:solidFill>
                  <a:schemeClr val="bg1"/>
                </a:solidFill>
                <a:latin typeface="Century Gothic" panose="020B0502020202020204" pitchFamily="34" charset="0"/>
              </a:rPr>
              <a:t>Molto + Abb 55,2%</a:t>
            </a:r>
          </a:p>
        </p:txBody>
      </p:sp>
      <p:sp>
        <p:nvSpPr>
          <p:cNvPr id="7" name="Rettangolo 93">
            <a:extLst>
              <a:ext uri="{FF2B5EF4-FFF2-40B4-BE49-F238E27FC236}">
                <a16:creationId xmlns:a16="http://schemas.microsoft.com/office/drawing/2014/main" xmlns="" id="{1E2E2FF9-4F25-412F-BB83-FFAFE0A32BD1}"/>
              </a:ext>
            </a:extLst>
          </p:cNvPr>
          <p:cNvSpPr>
            <a:spLocks noChangeArrowheads="1"/>
          </p:cNvSpPr>
          <p:nvPr/>
        </p:nvSpPr>
        <p:spPr bwMode="auto">
          <a:xfrm>
            <a:off x="329127" y="6298211"/>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9" name="CasellaDiTesto 8">
            <a:extLst>
              <a:ext uri="{FF2B5EF4-FFF2-40B4-BE49-F238E27FC236}">
                <a16:creationId xmlns:a16="http://schemas.microsoft.com/office/drawing/2014/main" xmlns="" id="{8F1BBFEC-3E50-4136-A4BD-3C941176CE70}"/>
              </a:ext>
            </a:extLst>
          </p:cNvPr>
          <p:cNvSpPr txBox="1"/>
          <p:nvPr/>
        </p:nvSpPr>
        <p:spPr>
          <a:xfrm>
            <a:off x="3791570" y="2552132"/>
            <a:ext cx="2132140" cy="307777"/>
          </a:xfrm>
          <a:prstGeom prst="rect">
            <a:avLst/>
          </a:prstGeom>
          <a:noFill/>
        </p:spPr>
        <p:txBody>
          <a:bodyPr wrap="square">
            <a:spAutoFit/>
          </a:bodyPr>
          <a:lstStyle/>
          <a:p>
            <a:r>
              <a:rPr lang="it-IT" sz="1400" b="0" i="1">
                <a:latin typeface="Century Gothic" panose="020B0502020202020204" pitchFamily="34" charset="0"/>
              </a:rPr>
              <a:t>Valori percentuali</a:t>
            </a:r>
          </a:p>
        </p:txBody>
      </p:sp>
      <p:graphicFrame>
        <p:nvGraphicFramePr>
          <p:cNvPr id="10" name="Tabella 27">
            <a:extLst>
              <a:ext uri="{FF2B5EF4-FFF2-40B4-BE49-F238E27FC236}">
                <a16:creationId xmlns:a16="http://schemas.microsoft.com/office/drawing/2014/main" xmlns="" id="{A2153B34-9E4A-4624-AB3B-7594E2FF57D4}"/>
              </a:ext>
            </a:extLst>
          </p:cNvPr>
          <p:cNvGraphicFramePr>
            <a:graphicFrameLocks noGrp="1"/>
          </p:cNvGraphicFramePr>
          <p:nvPr>
            <p:extLst>
              <p:ext uri="{D42A27DB-BD31-4B8C-83A1-F6EECF244321}">
                <p14:modId xmlns:p14="http://schemas.microsoft.com/office/powerpoint/2010/main" val="540749048"/>
              </p:ext>
            </p:extLst>
          </p:nvPr>
        </p:nvGraphicFramePr>
        <p:xfrm>
          <a:off x="255183" y="5148680"/>
          <a:ext cx="5244866" cy="351971"/>
        </p:xfrm>
        <a:graphic>
          <a:graphicData uri="http://schemas.openxmlformats.org/drawingml/2006/table">
            <a:tbl>
              <a:tblPr firstRow="1" bandRow="1">
                <a:tableStyleId>{5C22544A-7EE6-4342-B048-85BDC9FD1C3A}</a:tableStyleId>
              </a:tblPr>
              <a:tblGrid>
                <a:gridCol w="1384961">
                  <a:extLst>
                    <a:ext uri="{9D8B030D-6E8A-4147-A177-3AD203B41FA5}">
                      <a16:colId xmlns:a16="http://schemas.microsoft.com/office/drawing/2014/main" xmlns="" val="3243790134"/>
                    </a:ext>
                  </a:extLst>
                </a:gridCol>
                <a:gridCol w="1305835">
                  <a:extLst>
                    <a:ext uri="{9D8B030D-6E8A-4147-A177-3AD203B41FA5}">
                      <a16:colId xmlns:a16="http://schemas.microsoft.com/office/drawing/2014/main" xmlns="" val="2465587490"/>
                    </a:ext>
                  </a:extLst>
                </a:gridCol>
                <a:gridCol w="1267436">
                  <a:extLst>
                    <a:ext uri="{9D8B030D-6E8A-4147-A177-3AD203B41FA5}">
                      <a16:colId xmlns:a16="http://schemas.microsoft.com/office/drawing/2014/main" xmlns="" val="615334823"/>
                    </a:ext>
                  </a:extLst>
                </a:gridCol>
                <a:gridCol w="1286634">
                  <a:extLst>
                    <a:ext uri="{9D8B030D-6E8A-4147-A177-3AD203B41FA5}">
                      <a16:colId xmlns:a16="http://schemas.microsoft.com/office/drawing/2014/main" xmlns="" val="2758083112"/>
                    </a:ext>
                  </a:extLst>
                </a:gridCol>
              </a:tblGrid>
              <a:tr h="351971">
                <a:tc>
                  <a:txBody>
                    <a:bodyPr/>
                    <a:lstStyle/>
                    <a:p>
                      <a:pPr algn="ctr"/>
                      <a:r>
                        <a:rPr lang="it-IT" sz="14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a:t>
                      </a:r>
                      <a:endParaRPr lang="it-IT" sz="14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a:t>
                      </a:r>
                      <a:endParaRPr lang="it-IT" sz="14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chemeClr val="tx1"/>
                          </a:solidFill>
                          <a:latin typeface="Century Gothic" panose="020B0502020202020204" pitchFamily="34" charset="0"/>
                        </a:rPr>
                        <a:t>Poco</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a:t>
                      </a:r>
                      <a:endParaRPr lang="it-IT" sz="14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sp>
        <p:nvSpPr>
          <p:cNvPr id="11" name="CasellaDiTesto 10">
            <a:extLst>
              <a:ext uri="{FF2B5EF4-FFF2-40B4-BE49-F238E27FC236}">
                <a16:creationId xmlns:a16="http://schemas.microsoft.com/office/drawing/2014/main" xmlns="" id="{6ED9891D-0AF4-4E4A-BF88-8F46BE25F35D}"/>
              </a:ext>
            </a:extLst>
          </p:cNvPr>
          <p:cNvSpPr txBox="1"/>
          <p:nvPr/>
        </p:nvSpPr>
        <p:spPr>
          <a:xfrm>
            <a:off x="145137" y="5467214"/>
            <a:ext cx="1493313" cy="861774"/>
          </a:xfrm>
          <a:prstGeom prst="rect">
            <a:avLst/>
          </a:prstGeom>
          <a:noFill/>
        </p:spPr>
        <p:txBody>
          <a:bodyPr wrap="square">
            <a:spAutoFit/>
          </a:bodyPr>
          <a:lstStyle/>
          <a:p>
            <a:pPr algn="ctr"/>
            <a:r>
              <a:rPr lang="it-IT" sz="1000" b="0" i="1" dirty="0">
                <a:latin typeface="Century Gothic" panose="020B0502020202020204" pitchFamily="34" charset="0"/>
              </a:rPr>
              <a:t>…E sono anche molto preoccupato per chi fa l’imprenditore nella mia zona</a:t>
            </a:r>
          </a:p>
        </p:txBody>
      </p:sp>
      <p:sp>
        <p:nvSpPr>
          <p:cNvPr id="13" name="CasellaDiTesto 12">
            <a:extLst>
              <a:ext uri="{FF2B5EF4-FFF2-40B4-BE49-F238E27FC236}">
                <a16:creationId xmlns:a16="http://schemas.microsoft.com/office/drawing/2014/main" xmlns="" id="{05296143-5E26-4596-92EA-F04A6646FD55}"/>
              </a:ext>
            </a:extLst>
          </p:cNvPr>
          <p:cNvSpPr txBox="1"/>
          <p:nvPr/>
        </p:nvSpPr>
        <p:spPr>
          <a:xfrm>
            <a:off x="1489188" y="5457441"/>
            <a:ext cx="1402307" cy="861774"/>
          </a:xfrm>
          <a:prstGeom prst="rect">
            <a:avLst/>
          </a:prstGeom>
          <a:noFill/>
        </p:spPr>
        <p:txBody>
          <a:bodyPr wrap="square">
            <a:spAutoFit/>
          </a:bodyPr>
          <a:lstStyle/>
          <a:p>
            <a:pPr algn="ctr"/>
            <a:r>
              <a:rPr lang="it-IT" sz="1000" b="0" i="1">
                <a:latin typeface="Century Gothic" panose="020B0502020202020204" pitchFamily="34" charset="0"/>
              </a:rPr>
              <a:t>Anche se momento non vedo rischi per chi fa l’imprenditore nella mia zona</a:t>
            </a:r>
          </a:p>
        </p:txBody>
      </p:sp>
      <p:sp>
        <p:nvSpPr>
          <p:cNvPr id="15" name="CasellaDiTesto 14">
            <a:extLst>
              <a:ext uri="{FF2B5EF4-FFF2-40B4-BE49-F238E27FC236}">
                <a16:creationId xmlns:a16="http://schemas.microsoft.com/office/drawing/2014/main" xmlns="" id="{00C374EC-E0F8-4251-A84E-C446821078CA}"/>
              </a:ext>
            </a:extLst>
          </p:cNvPr>
          <p:cNvSpPr txBox="1"/>
          <p:nvPr/>
        </p:nvSpPr>
        <p:spPr>
          <a:xfrm>
            <a:off x="2868200" y="5542046"/>
            <a:ext cx="1402307" cy="707886"/>
          </a:xfrm>
          <a:prstGeom prst="rect">
            <a:avLst/>
          </a:prstGeom>
          <a:noFill/>
        </p:spPr>
        <p:txBody>
          <a:bodyPr wrap="square">
            <a:spAutoFit/>
          </a:bodyPr>
          <a:lstStyle/>
          <a:p>
            <a:pPr algn="ctr"/>
            <a:r>
              <a:rPr lang="it-IT" sz="1000" b="0" i="1">
                <a:latin typeface="Century Gothic" panose="020B0502020202020204" pitchFamily="34" charset="0"/>
              </a:rPr>
              <a:t>È un rischio che esiste, ma riguarda altre zone del paese.</a:t>
            </a:r>
          </a:p>
        </p:txBody>
      </p:sp>
      <p:sp>
        <p:nvSpPr>
          <p:cNvPr id="45" name="Rettangolo 44">
            <a:extLst>
              <a:ext uri="{FF2B5EF4-FFF2-40B4-BE49-F238E27FC236}">
                <a16:creationId xmlns:a16="http://schemas.microsoft.com/office/drawing/2014/main" xmlns="" id="{01074492-C0F9-4612-ADC8-C87B71A0E5C6}"/>
              </a:ext>
            </a:extLst>
          </p:cNvPr>
          <p:cNvSpPr/>
          <p:nvPr/>
        </p:nvSpPr>
        <p:spPr bwMode="auto">
          <a:xfrm>
            <a:off x="5905668" y="2158465"/>
            <a:ext cx="2993570" cy="2088000"/>
          </a:xfrm>
          <a:prstGeom prst="rect">
            <a:avLst/>
          </a:prstGeom>
          <a:noFill/>
          <a:ln w="12700" cap="flat" cmpd="sng" algn="ctr">
            <a:solidFill>
              <a:srgbClr val="D1D1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46" name="Rettangolo 45">
            <a:extLst>
              <a:ext uri="{FF2B5EF4-FFF2-40B4-BE49-F238E27FC236}">
                <a16:creationId xmlns:a16="http://schemas.microsoft.com/office/drawing/2014/main" xmlns="" id="{29D89D95-59CC-4F52-9D7C-18742ACD08F2}"/>
              </a:ext>
            </a:extLst>
          </p:cNvPr>
          <p:cNvSpPr/>
          <p:nvPr/>
        </p:nvSpPr>
        <p:spPr bwMode="auto">
          <a:xfrm>
            <a:off x="5885348" y="4361525"/>
            <a:ext cx="2998365" cy="2088000"/>
          </a:xfrm>
          <a:prstGeom prst="rect">
            <a:avLst/>
          </a:prstGeom>
          <a:noFill/>
          <a:ln w="12700" cap="flat" cmpd="sng" algn="ctr">
            <a:solidFill>
              <a:srgbClr val="8AC6CD"/>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47" name="Rettangolo 46">
            <a:extLst>
              <a:ext uri="{FF2B5EF4-FFF2-40B4-BE49-F238E27FC236}">
                <a16:creationId xmlns:a16="http://schemas.microsoft.com/office/drawing/2014/main" xmlns="" id="{CB3C58F7-8F33-4752-8F14-962CE1A0F0E6}"/>
              </a:ext>
            </a:extLst>
          </p:cNvPr>
          <p:cNvSpPr/>
          <p:nvPr/>
        </p:nvSpPr>
        <p:spPr bwMode="auto">
          <a:xfrm>
            <a:off x="9009450" y="2165233"/>
            <a:ext cx="2993570" cy="2088000"/>
          </a:xfrm>
          <a:prstGeom prst="rect">
            <a:avLst/>
          </a:prstGeom>
          <a:noFill/>
          <a:ln w="12700" cap="flat" cmpd="sng" algn="ctr">
            <a:solidFill>
              <a:srgbClr val="BADDE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48" name="Rettangolo 47">
            <a:extLst>
              <a:ext uri="{FF2B5EF4-FFF2-40B4-BE49-F238E27FC236}">
                <a16:creationId xmlns:a16="http://schemas.microsoft.com/office/drawing/2014/main" xmlns="" id="{382734AA-2B0B-48FE-845D-623688D7A14D}"/>
              </a:ext>
            </a:extLst>
          </p:cNvPr>
          <p:cNvSpPr/>
          <p:nvPr/>
        </p:nvSpPr>
        <p:spPr bwMode="auto">
          <a:xfrm>
            <a:off x="8993808" y="4361525"/>
            <a:ext cx="2993570" cy="2088000"/>
          </a:xfrm>
          <a:prstGeom prst="rect">
            <a:avLst/>
          </a:prstGeom>
          <a:noFill/>
          <a:ln w="12700" cap="flat" cmpd="sng" algn="ctr">
            <a:solidFill>
              <a:srgbClr val="3C8C9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49" name="Rettangolo 48">
            <a:extLst>
              <a:ext uri="{FF2B5EF4-FFF2-40B4-BE49-F238E27FC236}">
                <a16:creationId xmlns:a16="http://schemas.microsoft.com/office/drawing/2014/main" xmlns="" id="{D28F5E58-8101-4D08-8113-666AC1920804}"/>
              </a:ext>
            </a:extLst>
          </p:cNvPr>
          <p:cNvSpPr/>
          <p:nvPr/>
        </p:nvSpPr>
        <p:spPr bwMode="auto">
          <a:xfrm>
            <a:off x="5933266" y="2163293"/>
            <a:ext cx="2965280" cy="267016"/>
          </a:xfrm>
          <a:prstGeom prst="rect">
            <a:avLst/>
          </a:prstGeom>
          <a:solidFill>
            <a:schemeClr val="accent5"/>
          </a:solidFill>
          <a:ln w="12700" cap="flat" cmpd="sng" algn="ctr">
            <a:solidFill>
              <a:srgbClr val="DAEDE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it-IT" sz="1200" i="0" u="none" strike="noStrike" cap="none" normalizeH="0" baseline="0">
                <a:ln>
                  <a:noFill/>
                </a:ln>
                <a:solidFill>
                  <a:schemeClr val="tx1"/>
                </a:solidFill>
                <a:effectLst/>
                <a:latin typeface="Century Gothic" panose="020B0502020202020204" pitchFamily="34" charset="0"/>
              </a:rPr>
              <a:t>Meno di 10.000 abitanti</a:t>
            </a:r>
          </a:p>
        </p:txBody>
      </p:sp>
      <p:sp>
        <p:nvSpPr>
          <p:cNvPr id="50" name="Rettangolo 49">
            <a:extLst>
              <a:ext uri="{FF2B5EF4-FFF2-40B4-BE49-F238E27FC236}">
                <a16:creationId xmlns:a16="http://schemas.microsoft.com/office/drawing/2014/main" xmlns="" id="{2F26D9A6-827C-4087-9F60-7021BD00E9D0}"/>
              </a:ext>
            </a:extLst>
          </p:cNvPr>
          <p:cNvSpPr/>
          <p:nvPr/>
        </p:nvSpPr>
        <p:spPr bwMode="auto">
          <a:xfrm>
            <a:off x="9037048" y="2178147"/>
            <a:ext cx="2965280" cy="249944"/>
          </a:xfrm>
          <a:prstGeom prst="rect">
            <a:avLst/>
          </a:prstGeom>
          <a:solidFill>
            <a:schemeClr val="accent5">
              <a:lumMod val="9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200" b="1"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Tra 10.000- 50.000 abitanti</a:t>
            </a:r>
          </a:p>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51" name="Rettangolo 50">
            <a:extLst>
              <a:ext uri="{FF2B5EF4-FFF2-40B4-BE49-F238E27FC236}">
                <a16:creationId xmlns:a16="http://schemas.microsoft.com/office/drawing/2014/main" xmlns="" id="{2E513DFA-6E72-45A4-A0B4-F1113B035EEB}"/>
              </a:ext>
            </a:extLst>
          </p:cNvPr>
          <p:cNvSpPr/>
          <p:nvPr/>
        </p:nvSpPr>
        <p:spPr bwMode="auto">
          <a:xfrm>
            <a:off x="9037048" y="4389887"/>
            <a:ext cx="2965280" cy="293555"/>
          </a:xfrm>
          <a:prstGeom prst="rect">
            <a:avLst/>
          </a:prstGeom>
          <a:solidFill>
            <a:schemeClr val="accent1">
              <a:lumMod val="5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it-IT" sz="1200" i="0" u="none" strike="noStrike" cap="none" normalizeH="0" baseline="0">
                <a:ln>
                  <a:noFill/>
                </a:ln>
                <a:solidFill>
                  <a:schemeClr val="tx1"/>
                </a:solidFill>
                <a:effectLst/>
                <a:latin typeface="Century Gothic" panose="020B0502020202020204" pitchFamily="34" charset="0"/>
              </a:rPr>
              <a:t>Oltre 250.000 abitanti</a:t>
            </a:r>
          </a:p>
        </p:txBody>
      </p:sp>
      <p:sp>
        <p:nvSpPr>
          <p:cNvPr id="52" name="Rettangolo 51">
            <a:extLst>
              <a:ext uri="{FF2B5EF4-FFF2-40B4-BE49-F238E27FC236}">
                <a16:creationId xmlns:a16="http://schemas.microsoft.com/office/drawing/2014/main" xmlns="" id="{8A952F7B-8981-44E4-8203-1A80A6D66899}"/>
              </a:ext>
            </a:extLst>
          </p:cNvPr>
          <p:cNvSpPr/>
          <p:nvPr/>
        </p:nvSpPr>
        <p:spPr bwMode="auto">
          <a:xfrm>
            <a:off x="5917624" y="4383681"/>
            <a:ext cx="2965280" cy="299761"/>
          </a:xfrm>
          <a:prstGeom prst="rect">
            <a:avLst/>
          </a:prstGeom>
          <a:solidFill>
            <a:schemeClr val="accent5">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200" b="1"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Tra 50.000- 250.000 abitanti</a:t>
            </a:r>
          </a:p>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graphicFrame>
        <p:nvGraphicFramePr>
          <p:cNvPr id="56" name="Tabella 27">
            <a:extLst>
              <a:ext uri="{FF2B5EF4-FFF2-40B4-BE49-F238E27FC236}">
                <a16:creationId xmlns:a16="http://schemas.microsoft.com/office/drawing/2014/main" xmlns="" id="{8991515A-9F66-431C-ACE9-F6FA43AA5B39}"/>
              </a:ext>
            </a:extLst>
          </p:cNvPr>
          <p:cNvGraphicFramePr>
            <a:graphicFrameLocks noGrp="1"/>
          </p:cNvGraphicFramePr>
          <p:nvPr>
            <p:extLst>
              <p:ext uri="{D42A27DB-BD31-4B8C-83A1-F6EECF244321}">
                <p14:modId xmlns:p14="http://schemas.microsoft.com/office/powerpoint/2010/main" val="1391677006"/>
              </p:ext>
            </p:extLst>
          </p:nvPr>
        </p:nvGraphicFramePr>
        <p:xfrm>
          <a:off x="5866129" y="4009231"/>
          <a:ext cx="3018063" cy="225250"/>
        </p:xfrm>
        <a:graphic>
          <a:graphicData uri="http://schemas.openxmlformats.org/drawingml/2006/table">
            <a:tbl>
              <a:tblPr firstRow="1" bandRow="1">
                <a:tableStyleId>{5C22544A-7EE6-4342-B048-85BDC9FD1C3A}</a:tableStyleId>
              </a:tblPr>
              <a:tblGrid>
                <a:gridCol w="622745">
                  <a:extLst>
                    <a:ext uri="{9D8B030D-6E8A-4147-A177-3AD203B41FA5}">
                      <a16:colId xmlns:a16="http://schemas.microsoft.com/office/drawing/2014/main" xmlns="" val="3243790134"/>
                    </a:ext>
                  </a:extLst>
                </a:gridCol>
                <a:gridCol w="900811">
                  <a:extLst>
                    <a:ext uri="{9D8B030D-6E8A-4147-A177-3AD203B41FA5}">
                      <a16:colId xmlns:a16="http://schemas.microsoft.com/office/drawing/2014/main" xmlns="" val="2465587490"/>
                    </a:ext>
                  </a:extLst>
                </a:gridCol>
                <a:gridCol w="739992">
                  <a:extLst>
                    <a:ext uri="{9D8B030D-6E8A-4147-A177-3AD203B41FA5}">
                      <a16:colId xmlns:a16="http://schemas.microsoft.com/office/drawing/2014/main" xmlns="" val="615334823"/>
                    </a:ext>
                  </a:extLst>
                </a:gridCol>
                <a:gridCol w="754515">
                  <a:extLst>
                    <a:ext uri="{9D8B030D-6E8A-4147-A177-3AD203B41FA5}">
                      <a16:colId xmlns:a16="http://schemas.microsoft.com/office/drawing/2014/main" xmlns="" val="2758083112"/>
                    </a:ext>
                  </a:extLst>
                </a:gridCol>
              </a:tblGrid>
              <a:tr h="225250">
                <a:tc>
                  <a:txBody>
                    <a:bodyPr/>
                    <a:lstStyle/>
                    <a:p>
                      <a:pPr algn="ctr"/>
                      <a:r>
                        <a:rPr lang="it-IT" sz="8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a:t>
                      </a:r>
                      <a:endParaRPr lang="it-IT" sz="800" b="1">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a:t>
                      </a:r>
                      <a:endParaRPr lang="it-IT" sz="800" b="1">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a:solidFill>
                            <a:schemeClr val="tx1"/>
                          </a:solidFill>
                          <a:latin typeface="Century Gothic" panose="020B0502020202020204" pitchFamily="34" charset="0"/>
                        </a:rPr>
                        <a:t>POCO</a:t>
                      </a: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a:t>
                      </a:r>
                      <a:endParaRPr lang="it-IT" sz="800" b="1">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57" name="Tabella 27">
            <a:extLst>
              <a:ext uri="{FF2B5EF4-FFF2-40B4-BE49-F238E27FC236}">
                <a16:creationId xmlns:a16="http://schemas.microsoft.com/office/drawing/2014/main" xmlns="" id="{E7F17C5B-BB45-4F86-9263-BEE259E3784B}"/>
              </a:ext>
            </a:extLst>
          </p:cNvPr>
          <p:cNvGraphicFramePr>
            <a:graphicFrameLocks noGrp="1"/>
          </p:cNvGraphicFramePr>
          <p:nvPr>
            <p:extLst>
              <p:ext uri="{D42A27DB-BD31-4B8C-83A1-F6EECF244321}">
                <p14:modId xmlns:p14="http://schemas.microsoft.com/office/powerpoint/2010/main" val="811470451"/>
              </p:ext>
            </p:extLst>
          </p:nvPr>
        </p:nvGraphicFramePr>
        <p:xfrm>
          <a:off x="8969912" y="4023247"/>
          <a:ext cx="3018063" cy="225250"/>
        </p:xfrm>
        <a:graphic>
          <a:graphicData uri="http://schemas.openxmlformats.org/drawingml/2006/table">
            <a:tbl>
              <a:tblPr firstRow="1" bandRow="1">
                <a:tableStyleId>{5C22544A-7EE6-4342-B048-85BDC9FD1C3A}</a:tableStyleId>
              </a:tblPr>
              <a:tblGrid>
                <a:gridCol w="622745">
                  <a:extLst>
                    <a:ext uri="{9D8B030D-6E8A-4147-A177-3AD203B41FA5}">
                      <a16:colId xmlns:a16="http://schemas.microsoft.com/office/drawing/2014/main" xmlns="" val="3243790134"/>
                    </a:ext>
                  </a:extLst>
                </a:gridCol>
                <a:gridCol w="900811">
                  <a:extLst>
                    <a:ext uri="{9D8B030D-6E8A-4147-A177-3AD203B41FA5}">
                      <a16:colId xmlns:a16="http://schemas.microsoft.com/office/drawing/2014/main" xmlns="" val="2465587490"/>
                    </a:ext>
                  </a:extLst>
                </a:gridCol>
                <a:gridCol w="739992">
                  <a:extLst>
                    <a:ext uri="{9D8B030D-6E8A-4147-A177-3AD203B41FA5}">
                      <a16:colId xmlns:a16="http://schemas.microsoft.com/office/drawing/2014/main" xmlns="" val="615334823"/>
                    </a:ext>
                  </a:extLst>
                </a:gridCol>
                <a:gridCol w="754515">
                  <a:extLst>
                    <a:ext uri="{9D8B030D-6E8A-4147-A177-3AD203B41FA5}">
                      <a16:colId xmlns:a16="http://schemas.microsoft.com/office/drawing/2014/main" xmlns="" val="2758083112"/>
                    </a:ext>
                  </a:extLst>
                </a:gridCol>
              </a:tblGrid>
              <a:tr h="225250">
                <a:tc>
                  <a:txBody>
                    <a:bodyPr/>
                    <a:lstStyle/>
                    <a:p>
                      <a:pPr algn="ctr"/>
                      <a:r>
                        <a:rPr lang="it-IT" sz="8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a:t>
                      </a:r>
                      <a:endParaRPr lang="it-IT" sz="800" b="1">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a:t>
                      </a:r>
                      <a:endParaRPr lang="it-IT" sz="800" b="1">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a:solidFill>
                            <a:schemeClr val="tx1"/>
                          </a:solidFill>
                          <a:latin typeface="Century Gothic" panose="020B0502020202020204" pitchFamily="34" charset="0"/>
                        </a:rPr>
                        <a:t>POCO</a:t>
                      </a: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a:t>
                      </a:r>
                      <a:endParaRPr lang="it-IT" sz="800" b="1" dirty="0">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58" name="Tabella 27">
            <a:extLst>
              <a:ext uri="{FF2B5EF4-FFF2-40B4-BE49-F238E27FC236}">
                <a16:creationId xmlns:a16="http://schemas.microsoft.com/office/drawing/2014/main" xmlns="" id="{AF7ABCB8-9C60-432F-9CCA-154AA8E9A6DE}"/>
              </a:ext>
            </a:extLst>
          </p:cNvPr>
          <p:cNvGraphicFramePr>
            <a:graphicFrameLocks noGrp="1"/>
          </p:cNvGraphicFramePr>
          <p:nvPr>
            <p:extLst>
              <p:ext uri="{D42A27DB-BD31-4B8C-83A1-F6EECF244321}">
                <p14:modId xmlns:p14="http://schemas.microsoft.com/office/powerpoint/2010/main" val="178138486"/>
              </p:ext>
            </p:extLst>
          </p:nvPr>
        </p:nvGraphicFramePr>
        <p:xfrm>
          <a:off x="5889546" y="6206888"/>
          <a:ext cx="3018063" cy="225250"/>
        </p:xfrm>
        <a:graphic>
          <a:graphicData uri="http://schemas.openxmlformats.org/drawingml/2006/table">
            <a:tbl>
              <a:tblPr firstRow="1" bandRow="1">
                <a:tableStyleId>{5C22544A-7EE6-4342-B048-85BDC9FD1C3A}</a:tableStyleId>
              </a:tblPr>
              <a:tblGrid>
                <a:gridCol w="622745">
                  <a:extLst>
                    <a:ext uri="{9D8B030D-6E8A-4147-A177-3AD203B41FA5}">
                      <a16:colId xmlns:a16="http://schemas.microsoft.com/office/drawing/2014/main" xmlns="" val="3243790134"/>
                    </a:ext>
                  </a:extLst>
                </a:gridCol>
                <a:gridCol w="900811">
                  <a:extLst>
                    <a:ext uri="{9D8B030D-6E8A-4147-A177-3AD203B41FA5}">
                      <a16:colId xmlns:a16="http://schemas.microsoft.com/office/drawing/2014/main" xmlns="" val="2465587490"/>
                    </a:ext>
                  </a:extLst>
                </a:gridCol>
                <a:gridCol w="739992">
                  <a:extLst>
                    <a:ext uri="{9D8B030D-6E8A-4147-A177-3AD203B41FA5}">
                      <a16:colId xmlns:a16="http://schemas.microsoft.com/office/drawing/2014/main" xmlns="" val="615334823"/>
                    </a:ext>
                  </a:extLst>
                </a:gridCol>
                <a:gridCol w="754515">
                  <a:extLst>
                    <a:ext uri="{9D8B030D-6E8A-4147-A177-3AD203B41FA5}">
                      <a16:colId xmlns:a16="http://schemas.microsoft.com/office/drawing/2014/main" xmlns="" val="2758083112"/>
                    </a:ext>
                  </a:extLst>
                </a:gridCol>
              </a:tblGrid>
              <a:tr h="225250">
                <a:tc>
                  <a:txBody>
                    <a:bodyPr/>
                    <a:lstStyle/>
                    <a:p>
                      <a:pPr algn="ctr"/>
                      <a:r>
                        <a:rPr lang="it-IT" sz="8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a:t>
                      </a:r>
                      <a:endParaRPr lang="it-IT" sz="800" b="1">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a:t>
                      </a:r>
                      <a:endParaRPr lang="it-IT" sz="800" b="1">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a:solidFill>
                            <a:schemeClr val="tx1"/>
                          </a:solidFill>
                          <a:latin typeface="Century Gothic" panose="020B0502020202020204" pitchFamily="34" charset="0"/>
                        </a:rPr>
                        <a:t>POCO</a:t>
                      </a: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a:t>
                      </a:r>
                      <a:endParaRPr lang="it-IT" sz="800" b="1" dirty="0">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59" name="Tabella 27">
            <a:extLst>
              <a:ext uri="{FF2B5EF4-FFF2-40B4-BE49-F238E27FC236}">
                <a16:creationId xmlns:a16="http://schemas.microsoft.com/office/drawing/2014/main" xmlns="" id="{5DC70F64-C7F3-486F-BA3B-814B14682C7F}"/>
              </a:ext>
            </a:extLst>
          </p:cNvPr>
          <p:cNvGraphicFramePr>
            <a:graphicFrameLocks noGrp="1"/>
          </p:cNvGraphicFramePr>
          <p:nvPr>
            <p:extLst>
              <p:ext uri="{D42A27DB-BD31-4B8C-83A1-F6EECF244321}">
                <p14:modId xmlns:p14="http://schemas.microsoft.com/office/powerpoint/2010/main" val="3184114765"/>
              </p:ext>
            </p:extLst>
          </p:nvPr>
        </p:nvGraphicFramePr>
        <p:xfrm>
          <a:off x="8965682" y="6218550"/>
          <a:ext cx="3018063" cy="225250"/>
        </p:xfrm>
        <a:graphic>
          <a:graphicData uri="http://schemas.openxmlformats.org/drawingml/2006/table">
            <a:tbl>
              <a:tblPr firstRow="1" bandRow="1">
                <a:tableStyleId>{5C22544A-7EE6-4342-B048-85BDC9FD1C3A}</a:tableStyleId>
              </a:tblPr>
              <a:tblGrid>
                <a:gridCol w="622745">
                  <a:extLst>
                    <a:ext uri="{9D8B030D-6E8A-4147-A177-3AD203B41FA5}">
                      <a16:colId xmlns:a16="http://schemas.microsoft.com/office/drawing/2014/main" xmlns="" val="3243790134"/>
                    </a:ext>
                  </a:extLst>
                </a:gridCol>
                <a:gridCol w="900811">
                  <a:extLst>
                    <a:ext uri="{9D8B030D-6E8A-4147-A177-3AD203B41FA5}">
                      <a16:colId xmlns:a16="http://schemas.microsoft.com/office/drawing/2014/main" xmlns="" val="2465587490"/>
                    </a:ext>
                  </a:extLst>
                </a:gridCol>
                <a:gridCol w="739992">
                  <a:extLst>
                    <a:ext uri="{9D8B030D-6E8A-4147-A177-3AD203B41FA5}">
                      <a16:colId xmlns:a16="http://schemas.microsoft.com/office/drawing/2014/main" xmlns="" val="615334823"/>
                    </a:ext>
                  </a:extLst>
                </a:gridCol>
                <a:gridCol w="754515">
                  <a:extLst>
                    <a:ext uri="{9D8B030D-6E8A-4147-A177-3AD203B41FA5}">
                      <a16:colId xmlns:a16="http://schemas.microsoft.com/office/drawing/2014/main" xmlns="" val="2758083112"/>
                    </a:ext>
                  </a:extLst>
                </a:gridCol>
              </a:tblGrid>
              <a:tr h="225250">
                <a:tc>
                  <a:txBody>
                    <a:bodyPr/>
                    <a:lstStyle/>
                    <a:p>
                      <a:pPr algn="ctr"/>
                      <a:r>
                        <a:rPr lang="it-IT" sz="8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a:t>
                      </a:r>
                      <a:endParaRPr lang="it-IT" sz="800" b="1">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a:t>
                      </a:r>
                      <a:endParaRPr lang="it-IT" sz="800" b="1">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a:solidFill>
                            <a:schemeClr val="tx1"/>
                          </a:solidFill>
                          <a:latin typeface="Century Gothic" panose="020B0502020202020204" pitchFamily="34" charset="0"/>
                        </a:rPr>
                        <a:t>POCO</a:t>
                      </a: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8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a:t>
                      </a:r>
                      <a:endParaRPr lang="it-IT" sz="800" b="1" dirty="0">
                        <a:solidFill>
                          <a:schemeClr val="tx1"/>
                        </a:solidFill>
                        <a:latin typeface="Century Gothic" panose="020B0502020202020204" pitchFamily="34" charset="0"/>
                      </a:endParaRPr>
                    </a:p>
                  </a:txBody>
                  <a:tcPr marL="95153" marR="9515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sp>
        <p:nvSpPr>
          <p:cNvPr id="62" name="CasellaDiTesto 61">
            <a:extLst>
              <a:ext uri="{FF2B5EF4-FFF2-40B4-BE49-F238E27FC236}">
                <a16:creationId xmlns:a16="http://schemas.microsoft.com/office/drawing/2014/main" xmlns="" id="{ABAACA80-37D3-4934-9804-3E57E926B7B0}"/>
              </a:ext>
            </a:extLst>
          </p:cNvPr>
          <p:cNvSpPr txBox="1"/>
          <p:nvPr/>
        </p:nvSpPr>
        <p:spPr>
          <a:xfrm rot="20821238">
            <a:off x="5754874" y="2638268"/>
            <a:ext cx="1910854" cy="338554"/>
          </a:xfrm>
          <a:prstGeom prst="rect">
            <a:avLst/>
          </a:prstGeom>
          <a:solidFill>
            <a:schemeClr val="tx1"/>
          </a:solidFill>
          <a:ln>
            <a:noFill/>
          </a:ln>
        </p:spPr>
        <p:txBody>
          <a:bodyPr wrap="square" rtlCol="0">
            <a:spAutoFit/>
          </a:bodyPr>
          <a:lstStyle/>
          <a:p>
            <a:pPr algn="ctr"/>
            <a:r>
              <a:rPr lang="it-IT" sz="1050">
                <a:solidFill>
                  <a:schemeClr val="bg1"/>
                </a:solidFill>
                <a:latin typeface="Century Gothic" panose="020B0502020202020204" pitchFamily="34" charset="0"/>
              </a:rPr>
              <a:t>Molto + Abb  </a:t>
            </a:r>
            <a:r>
              <a:rPr lang="it-IT" sz="1600">
                <a:solidFill>
                  <a:schemeClr val="bg1"/>
                </a:solidFill>
                <a:latin typeface="Century Gothic" panose="020B0502020202020204" pitchFamily="34" charset="0"/>
              </a:rPr>
              <a:t>53,0%</a:t>
            </a:r>
            <a:endParaRPr lang="it-IT" sz="1400">
              <a:solidFill>
                <a:schemeClr val="bg1"/>
              </a:solidFill>
              <a:latin typeface="Century Gothic" panose="020B0502020202020204" pitchFamily="34" charset="0"/>
            </a:endParaRPr>
          </a:p>
        </p:txBody>
      </p:sp>
      <p:sp>
        <p:nvSpPr>
          <p:cNvPr id="63" name="CasellaDiTesto 62">
            <a:extLst>
              <a:ext uri="{FF2B5EF4-FFF2-40B4-BE49-F238E27FC236}">
                <a16:creationId xmlns:a16="http://schemas.microsoft.com/office/drawing/2014/main" xmlns="" id="{D739698F-415D-4575-8BF1-A09722DB982F}"/>
              </a:ext>
            </a:extLst>
          </p:cNvPr>
          <p:cNvSpPr txBox="1"/>
          <p:nvPr/>
        </p:nvSpPr>
        <p:spPr>
          <a:xfrm rot="20821238">
            <a:off x="9036166" y="2650320"/>
            <a:ext cx="1910854" cy="338554"/>
          </a:xfrm>
          <a:prstGeom prst="rect">
            <a:avLst/>
          </a:prstGeom>
          <a:solidFill>
            <a:schemeClr val="tx1"/>
          </a:solidFill>
          <a:ln>
            <a:noFill/>
          </a:ln>
        </p:spPr>
        <p:txBody>
          <a:bodyPr wrap="square" rtlCol="0">
            <a:spAutoFit/>
          </a:bodyPr>
          <a:lstStyle/>
          <a:p>
            <a:pPr algn="ctr"/>
            <a:r>
              <a:rPr lang="it-IT" sz="1050">
                <a:solidFill>
                  <a:schemeClr val="bg1"/>
                </a:solidFill>
                <a:latin typeface="Century Gothic" panose="020B0502020202020204" pitchFamily="34" charset="0"/>
              </a:rPr>
              <a:t>Molto + Abb  </a:t>
            </a:r>
            <a:r>
              <a:rPr lang="it-IT" sz="1600">
                <a:solidFill>
                  <a:schemeClr val="bg1"/>
                </a:solidFill>
                <a:latin typeface="Century Gothic" panose="020B0502020202020204" pitchFamily="34" charset="0"/>
              </a:rPr>
              <a:t>54,0%</a:t>
            </a:r>
            <a:endParaRPr lang="it-IT" sz="1400">
              <a:solidFill>
                <a:schemeClr val="bg1"/>
              </a:solidFill>
              <a:latin typeface="Century Gothic" panose="020B0502020202020204" pitchFamily="34" charset="0"/>
            </a:endParaRPr>
          </a:p>
        </p:txBody>
      </p:sp>
      <p:sp>
        <p:nvSpPr>
          <p:cNvPr id="64" name="CasellaDiTesto 63">
            <a:extLst>
              <a:ext uri="{FF2B5EF4-FFF2-40B4-BE49-F238E27FC236}">
                <a16:creationId xmlns:a16="http://schemas.microsoft.com/office/drawing/2014/main" xmlns="" id="{B52E15AF-1B97-48C3-9316-29F13E8F97E8}"/>
              </a:ext>
            </a:extLst>
          </p:cNvPr>
          <p:cNvSpPr txBox="1"/>
          <p:nvPr/>
        </p:nvSpPr>
        <p:spPr>
          <a:xfrm rot="20821238">
            <a:off x="5836096" y="4932625"/>
            <a:ext cx="1910854" cy="338554"/>
          </a:xfrm>
          <a:prstGeom prst="rect">
            <a:avLst/>
          </a:prstGeom>
          <a:solidFill>
            <a:schemeClr val="tx1"/>
          </a:solidFill>
          <a:ln>
            <a:noFill/>
          </a:ln>
        </p:spPr>
        <p:txBody>
          <a:bodyPr wrap="square" rtlCol="0">
            <a:spAutoFit/>
          </a:bodyPr>
          <a:lstStyle/>
          <a:p>
            <a:pPr algn="ctr"/>
            <a:r>
              <a:rPr lang="it-IT" sz="1050">
                <a:solidFill>
                  <a:schemeClr val="bg1"/>
                </a:solidFill>
                <a:latin typeface="Century Gothic" panose="020B0502020202020204" pitchFamily="34" charset="0"/>
              </a:rPr>
              <a:t>Molto + Abb  </a:t>
            </a:r>
            <a:r>
              <a:rPr lang="it-IT" sz="1600">
                <a:solidFill>
                  <a:schemeClr val="bg1"/>
                </a:solidFill>
                <a:latin typeface="Century Gothic" panose="020B0502020202020204" pitchFamily="34" charset="0"/>
              </a:rPr>
              <a:t>52,0%</a:t>
            </a:r>
            <a:endParaRPr lang="it-IT" sz="1400">
              <a:solidFill>
                <a:schemeClr val="bg1"/>
              </a:solidFill>
              <a:latin typeface="Century Gothic" panose="020B0502020202020204" pitchFamily="34" charset="0"/>
            </a:endParaRPr>
          </a:p>
        </p:txBody>
      </p:sp>
      <p:sp>
        <p:nvSpPr>
          <p:cNvPr id="65" name="CasellaDiTesto 64">
            <a:extLst>
              <a:ext uri="{FF2B5EF4-FFF2-40B4-BE49-F238E27FC236}">
                <a16:creationId xmlns:a16="http://schemas.microsoft.com/office/drawing/2014/main" xmlns="" id="{33A496B5-200E-426B-87AB-0660FE453B5D}"/>
              </a:ext>
            </a:extLst>
          </p:cNvPr>
          <p:cNvSpPr txBox="1"/>
          <p:nvPr/>
        </p:nvSpPr>
        <p:spPr>
          <a:xfrm rot="20821238">
            <a:off x="9006608" y="4840648"/>
            <a:ext cx="1910854" cy="338554"/>
          </a:xfrm>
          <a:prstGeom prst="rect">
            <a:avLst/>
          </a:prstGeom>
          <a:solidFill>
            <a:schemeClr val="tx1"/>
          </a:solidFill>
          <a:ln>
            <a:noFill/>
          </a:ln>
        </p:spPr>
        <p:txBody>
          <a:bodyPr wrap="square" rtlCol="0">
            <a:spAutoFit/>
          </a:bodyPr>
          <a:lstStyle/>
          <a:p>
            <a:pPr algn="ctr"/>
            <a:r>
              <a:rPr lang="it-IT" sz="1050">
                <a:solidFill>
                  <a:schemeClr val="bg1"/>
                </a:solidFill>
                <a:latin typeface="Century Gothic" panose="020B0502020202020204" pitchFamily="34" charset="0"/>
              </a:rPr>
              <a:t>Molto + Abb  </a:t>
            </a:r>
            <a:r>
              <a:rPr lang="it-IT" sz="1600">
                <a:solidFill>
                  <a:schemeClr val="bg1"/>
                </a:solidFill>
                <a:latin typeface="Century Gothic" panose="020B0502020202020204" pitchFamily="34" charset="0"/>
              </a:rPr>
              <a:t>59,8%</a:t>
            </a:r>
            <a:endParaRPr lang="it-IT" sz="1400">
              <a:solidFill>
                <a:schemeClr val="bg1"/>
              </a:solidFill>
              <a:latin typeface="Century Gothic" panose="020B0502020202020204" pitchFamily="34" charset="0"/>
            </a:endParaRPr>
          </a:p>
        </p:txBody>
      </p:sp>
      <p:pic>
        <p:nvPicPr>
          <p:cNvPr id="2" name="Immagine 1">
            <a:extLst>
              <a:ext uri="{FF2B5EF4-FFF2-40B4-BE49-F238E27FC236}">
                <a16:creationId xmlns:a16="http://schemas.microsoft.com/office/drawing/2014/main" xmlns="" id="{FD8535A5-2354-424F-8C92-64BEF43F3B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0401" y="5006414"/>
            <a:ext cx="3029712" cy="1371600"/>
          </a:xfrm>
          <a:prstGeom prst="rect">
            <a:avLst/>
          </a:prstGeom>
        </p:spPr>
      </p:pic>
      <p:pic>
        <p:nvPicPr>
          <p:cNvPr id="5" name="Immagine 4">
            <a:extLst>
              <a:ext uri="{FF2B5EF4-FFF2-40B4-BE49-F238E27FC236}">
                <a16:creationId xmlns:a16="http://schemas.microsoft.com/office/drawing/2014/main" xmlns="" id="{DAEFE4F2-EBB2-4F32-B03E-ACB5C3BA6E5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10199" y="5000937"/>
            <a:ext cx="3113532" cy="1354836"/>
          </a:xfrm>
          <a:prstGeom prst="rect">
            <a:avLst/>
          </a:prstGeom>
        </p:spPr>
      </p:pic>
      <p:pic>
        <p:nvPicPr>
          <p:cNvPr id="8" name="Immagine 7">
            <a:extLst>
              <a:ext uri="{FF2B5EF4-FFF2-40B4-BE49-F238E27FC236}">
                <a16:creationId xmlns:a16="http://schemas.microsoft.com/office/drawing/2014/main" xmlns="" id="{29899418-2C99-41D8-99A9-C585439BABD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55220" y="2795781"/>
            <a:ext cx="3096293" cy="1356360"/>
          </a:xfrm>
          <a:prstGeom prst="rect">
            <a:avLst/>
          </a:prstGeom>
        </p:spPr>
      </p:pic>
      <p:pic>
        <p:nvPicPr>
          <p:cNvPr id="12" name="Immagine 11">
            <a:extLst>
              <a:ext uri="{FF2B5EF4-FFF2-40B4-BE49-F238E27FC236}">
                <a16:creationId xmlns:a16="http://schemas.microsoft.com/office/drawing/2014/main" xmlns="" id="{25E6442A-801E-4B9E-954D-01A9EC99E02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22530" y="2694689"/>
            <a:ext cx="3198876" cy="1451259"/>
          </a:xfrm>
          <a:prstGeom prst="rect">
            <a:avLst/>
          </a:prstGeom>
        </p:spPr>
      </p:pic>
      <p:pic>
        <p:nvPicPr>
          <p:cNvPr id="14" name="Immagine 13">
            <a:extLst>
              <a:ext uri="{FF2B5EF4-FFF2-40B4-BE49-F238E27FC236}">
                <a16:creationId xmlns:a16="http://schemas.microsoft.com/office/drawing/2014/main" xmlns="" id="{C052567D-FFF5-4A1A-B48D-63EA4F4A18C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0076" y="2769015"/>
            <a:ext cx="5416296" cy="2464308"/>
          </a:xfrm>
          <a:prstGeom prst="rect">
            <a:avLst/>
          </a:prstGeom>
        </p:spPr>
      </p:pic>
      <p:sp>
        <p:nvSpPr>
          <p:cNvPr id="33" name="CasellaDiTesto 32">
            <a:extLst>
              <a:ext uri="{FF2B5EF4-FFF2-40B4-BE49-F238E27FC236}">
                <a16:creationId xmlns:a16="http://schemas.microsoft.com/office/drawing/2014/main" xmlns="" id="{F37E08AD-A16C-4641-975B-6330148FA039}"/>
              </a:ext>
            </a:extLst>
          </p:cNvPr>
          <p:cNvSpPr txBox="1"/>
          <p:nvPr/>
        </p:nvSpPr>
        <p:spPr>
          <a:xfrm>
            <a:off x="1887039" y="2163293"/>
            <a:ext cx="2132140" cy="369332"/>
          </a:xfrm>
          <a:prstGeom prst="rect">
            <a:avLst/>
          </a:prstGeom>
          <a:noFill/>
        </p:spPr>
        <p:txBody>
          <a:bodyPr wrap="square">
            <a:spAutoFit/>
          </a:bodyPr>
          <a:lstStyle/>
          <a:p>
            <a:pPr algn="ctr"/>
            <a:r>
              <a:rPr lang="it-IT" sz="1800" i="1" dirty="0" smtClean="0">
                <a:latin typeface="Century Gothic" panose="020B0502020202020204" pitchFamily="34" charset="0"/>
              </a:rPr>
              <a:t>Dato  Italia</a:t>
            </a:r>
            <a:endParaRPr lang="it-IT" sz="1800" i="1" dirty="0">
              <a:latin typeface="Century Gothic" panose="020B0502020202020204" pitchFamily="34" charset="0"/>
            </a:endParaRPr>
          </a:p>
        </p:txBody>
      </p:sp>
    </p:spTree>
    <p:extLst>
      <p:ext uri="{BB962C8B-B14F-4D97-AF65-F5344CB8AC3E}">
        <p14:creationId xmlns:p14="http://schemas.microsoft.com/office/powerpoint/2010/main" val="3371503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xmlns="" id="{A75C5F2F-0899-42B7-BD5B-D32A0027BFC7}"/>
              </a:ext>
            </a:extLst>
          </p:cNvPr>
          <p:cNvSpPr txBox="1">
            <a:spLocks/>
          </p:cNvSpPr>
          <p:nvPr/>
        </p:nvSpPr>
        <p:spPr>
          <a:xfrm>
            <a:off x="335360" y="248643"/>
            <a:ext cx="11593288" cy="747994"/>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002060"/>
                </a:solidFill>
                <a:latin typeface="Century Gothic" panose="020B0502020202020204" pitchFamily="34" charset="0"/>
                <a:cs typeface="Arial"/>
              </a:rPr>
              <a:t>Il comportamento degli imprenditori di fronte ai fenomeni criminali | </a:t>
            </a:r>
            <a:r>
              <a:rPr kumimoji="0" lang="it-IT" sz="2200" b="1" i="0" u="none"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Analisi per dimensione del centro abitato.</a:t>
            </a:r>
            <a:endParaRPr kumimoji="0" lang="it-IT" sz="2200" i="0" u="none" strike="sng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endParaRPr>
          </a:p>
        </p:txBody>
      </p:sp>
      <p:sp>
        <p:nvSpPr>
          <p:cNvPr id="23" name="Rettangolo 93">
            <a:extLst>
              <a:ext uri="{FF2B5EF4-FFF2-40B4-BE49-F238E27FC236}">
                <a16:creationId xmlns:a16="http://schemas.microsoft.com/office/drawing/2014/main" xmlns="" id="{AD41F247-13F3-4FF1-A802-DB474AB5B0F0}"/>
              </a:ext>
            </a:extLst>
          </p:cNvPr>
          <p:cNvSpPr>
            <a:spLocks noChangeArrowheads="1"/>
          </p:cNvSpPr>
          <p:nvPr/>
        </p:nvSpPr>
        <p:spPr bwMode="auto">
          <a:xfrm>
            <a:off x="329127" y="6298211"/>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La somma dei valori è diversa da 100 perché erano ammesse più risposte.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29" name="CasellaDiTesto 28">
            <a:extLst>
              <a:ext uri="{FF2B5EF4-FFF2-40B4-BE49-F238E27FC236}">
                <a16:creationId xmlns:a16="http://schemas.microsoft.com/office/drawing/2014/main" xmlns="" id="{CE642D04-641C-43DF-8067-4858772807AE}"/>
              </a:ext>
            </a:extLst>
          </p:cNvPr>
          <p:cNvSpPr txBox="1"/>
          <p:nvPr/>
        </p:nvSpPr>
        <p:spPr>
          <a:xfrm>
            <a:off x="349042" y="1394797"/>
            <a:ext cx="11585396" cy="584775"/>
          </a:xfrm>
          <a:prstGeom prst="rect">
            <a:avLst/>
          </a:prstGeom>
          <a:noFill/>
        </p:spPr>
        <p:txBody>
          <a:bodyPr wrap="square">
            <a:spAutoFit/>
          </a:bodyPr>
          <a:lstStyle/>
          <a:p>
            <a:r>
              <a:rPr lang="it-IT" sz="1600" b="0">
                <a:effectLst/>
                <a:latin typeface="Century Gothic" panose="020B0502020202020204" pitchFamily="34" charset="0"/>
                <a:ea typeface="Times New Roman" panose="02020603050405020304" pitchFamily="18" charset="0"/>
                <a:cs typeface="Times New Roman" panose="02020603050405020304" pitchFamily="18" charset="0"/>
              </a:rPr>
              <a:t>A Suo avviso cosa dovrebbe fare un imprenditore trovandosi in una delle situazioni delle quali abbiamo parlato (usura, racket ed estorsione)? </a:t>
            </a:r>
            <a:endParaRPr lang="it-IT" sz="1600" b="0">
              <a:latin typeface="Century Gothic" panose="020B0502020202020204" pitchFamily="34" charset="0"/>
            </a:endParaRPr>
          </a:p>
        </p:txBody>
      </p:sp>
      <p:graphicFrame>
        <p:nvGraphicFramePr>
          <p:cNvPr id="17" name="Tabella 4">
            <a:extLst>
              <a:ext uri="{FF2B5EF4-FFF2-40B4-BE49-F238E27FC236}">
                <a16:creationId xmlns:a16="http://schemas.microsoft.com/office/drawing/2014/main" xmlns="" id="{4EA065A2-2138-4C37-BEAE-AFAC64866B36}"/>
              </a:ext>
            </a:extLst>
          </p:cNvPr>
          <p:cNvGraphicFramePr>
            <a:graphicFrameLocks noGrp="1"/>
          </p:cNvGraphicFramePr>
          <p:nvPr>
            <p:extLst>
              <p:ext uri="{D42A27DB-BD31-4B8C-83A1-F6EECF244321}">
                <p14:modId xmlns:p14="http://schemas.microsoft.com/office/powerpoint/2010/main" val="735637873"/>
              </p:ext>
            </p:extLst>
          </p:nvPr>
        </p:nvGraphicFramePr>
        <p:xfrm>
          <a:off x="533947" y="2147687"/>
          <a:ext cx="10971112" cy="3653455"/>
        </p:xfrm>
        <a:graphic>
          <a:graphicData uri="http://schemas.openxmlformats.org/drawingml/2006/table">
            <a:tbl>
              <a:tblPr firstRow="1" bandRow="1">
                <a:tableStyleId>{5C22544A-7EE6-4342-B048-85BDC9FD1C3A}</a:tableStyleId>
              </a:tblPr>
              <a:tblGrid>
                <a:gridCol w="4854127">
                  <a:extLst>
                    <a:ext uri="{9D8B030D-6E8A-4147-A177-3AD203B41FA5}">
                      <a16:colId xmlns:a16="http://schemas.microsoft.com/office/drawing/2014/main" xmlns="" val="3825881397"/>
                    </a:ext>
                  </a:extLst>
                </a:gridCol>
                <a:gridCol w="1223397">
                  <a:extLst>
                    <a:ext uri="{9D8B030D-6E8A-4147-A177-3AD203B41FA5}">
                      <a16:colId xmlns:a16="http://schemas.microsoft.com/office/drawing/2014/main" xmlns="" val="855512220"/>
                    </a:ext>
                  </a:extLst>
                </a:gridCol>
                <a:gridCol w="1223397">
                  <a:extLst>
                    <a:ext uri="{9D8B030D-6E8A-4147-A177-3AD203B41FA5}">
                      <a16:colId xmlns:a16="http://schemas.microsoft.com/office/drawing/2014/main" xmlns="" val="352572475"/>
                    </a:ext>
                  </a:extLst>
                </a:gridCol>
                <a:gridCol w="1223397">
                  <a:extLst>
                    <a:ext uri="{9D8B030D-6E8A-4147-A177-3AD203B41FA5}">
                      <a16:colId xmlns:a16="http://schemas.microsoft.com/office/drawing/2014/main" xmlns="" val="309405021"/>
                    </a:ext>
                  </a:extLst>
                </a:gridCol>
                <a:gridCol w="1223397">
                  <a:extLst>
                    <a:ext uri="{9D8B030D-6E8A-4147-A177-3AD203B41FA5}">
                      <a16:colId xmlns:a16="http://schemas.microsoft.com/office/drawing/2014/main" xmlns="" val="266968615"/>
                    </a:ext>
                  </a:extLst>
                </a:gridCol>
                <a:gridCol w="1223397">
                  <a:extLst>
                    <a:ext uri="{9D8B030D-6E8A-4147-A177-3AD203B41FA5}">
                      <a16:colId xmlns:a16="http://schemas.microsoft.com/office/drawing/2014/main" xmlns="" val="3103555209"/>
                    </a:ext>
                  </a:extLst>
                </a:gridCol>
              </a:tblGrid>
              <a:tr h="762943">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it-IT" sz="1400" b="0" i="1" u="none" strike="noStrike" dirty="0">
                          <a:solidFill>
                            <a:srgbClr val="000000"/>
                          </a:solidFill>
                          <a:effectLst/>
                          <a:latin typeface="Century Gothic" panose="020B0502020202020204" pitchFamily="34" charset="0"/>
                        </a:rPr>
                        <a:t>Analisi per dimensione del centro abitato</a:t>
                      </a: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rPr>
                        <a:t>TOTALE ITALIA</a:t>
                      </a: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rPr>
                        <a:t>Meno di 10.000 abitanti</a:t>
                      </a: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a:ln>
                            <a:noFill/>
                          </a:ln>
                          <a:solidFill>
                            <a:schemeClr val="tx1"/>
                          </a:solidFill>
                          <a:effectLst/>
                          <a:uLnTx/>
                          <a:uFillTx/>
                          <a:latin typeface="Century Gothic" panose="020B0502020202020204" pitchFamily="34" charset="0"/>
                          <a:ea typeface="+mn-ea"/>
                          <a:cs typeface="+mn-cs"/>
                        </a:rPr>
                        <a:t>Tra 10.000e 50.000 abitanti</a:t>
                      </a:r>
                    </a:p>
                  </a:txBody>
                  <a:tcPr anchor="ctr">
                    <a:solidFill>
                      <a:srgbClr val="E2EFD9"/>
                    </a:solidFill>
                  </a:tcPr>
                </a:tc>
                <a:tc>
                  <a:txBody>
                    <a:bodyPr/>
                    <a:lstStyle/>
                    <a:p>
                      <a:pPr algn="ctr"/>
                      <a:r>
                        <a:rPr kumimoji="0" lang="it-IT" sz="1200" b="1" i="0" u="none" strike="noStrike" kern="1200" cap="none" spc="0" normalizeH="0" baseline="0">
                          <a:ln>
                            <a:noFill/>
                          </a:ln>
                          <a:solidFill>
                            <a:schemeClr val="tx1"/>
                          </a:solidFill>
                          <a:effectLst/>
                          <a:uLnTx/>
                          <a:uFillTx/>
                          <a:latin typeface="Century Gothic" panose="020B0502020202020204" pitchFamily="34" charset="0"/>
                          <a:ea typeface="+mn-ea"/>
                          <a:cs typeface="+mn-cs"/>
                        </a:rPr>
                        <a:t>Tra 50.000 e 250.000 abitanti</a:t>
                      </a:r>
                    </a:p>
                  </a:txBody>
                  <a:tcPr anchor="ctr">
                    <a:solidFill>
                      <a:srgbClr val="E2EFD9"/>
                    </a:solidFill>
                  </a:tcPr>
                </a:tc>
                <a:tc>
                  <a:txBody>
                    <a:bodyPr/>
                    <a:lstStyle/>
                    <a:p>
                      <a:pPr algn="ctr"/>
                      <a:r>
                        <a:rPr kumimoji="0" lang="it-IT" sz="1200" b="1" i="0" u="none" strike="noStrike" kern="1200" cap="none" spc="0" normalizeH="0" baseline="0">
                          <a:ln>
                            <a:noFill/>
                          </a:ln>
                          <a:solidFill>
                            <a:schemeClr val="tx1"/>
                          </a:solidFill>
                          <a:effectLst/>
                          <a:uLnTx/>
                          <a:uFillTx/>
                          <a:latin typeface="Century Gothic" panose="020B0502020202020204" pitchFamily="34" charset="0"/>
                          <a:ea typeface="+mn-ea"/>
                          <a:cs typeface="+mn-cs"/>
                        </a:rPr>
                        <a:t>Oltre 250.000 abitanti</a:t>
                      </a:r>
                    </a:p>
                  </a:txBody>
                  <a:tcPr anchor="ctr">
                    <a:solidFill>
                      <a:srgbClr val="E2EFD9"/>
                    </a:solidFill>
                  </a:tcPr>
                </a:tc>
                <a:extLst>
                  <a:ext uri="{0D108BD9-81ED-4DB2-BD59-A6C34878D82A}">
                    <a16:rowId xmlns:a16="http://schemas.microsoft.com/office/drawing/2014/main" xmlns="" val="534485268"/>
                  </a:ext>
                </a:extLst>
              </a:tr>
              <a:tr h="360000">
                <a:tc>
                  <a:txBody>
                    <a:bodyPr/>
                    <a:lstStyle/>
                    <a:p>
                      <a:pPr algn="r" eaLnBrk="1" hangingPunct="1">
                        <a:lnSpc>
                          <a:spcPct val="120000"/>
                        </a:lnSpc>
                        <a:spcBef>
                          <a:spcPts val="600"/>
                        </a:spcBef>
                      </a:pPr>
                      <a:r>
                        <a:rPr lang="it-IT" altLang="ja-JP" sz="1400" b="0" u="sng" dirty="0">
                          <a:latin typeface="Century Gothic" panose="020B0502020202020204" pitchFamily="34" charset="0"/>
                        </a:rPr>
                        <a:t>Sporgere denuncia</a:t>
                      </a:r>
                      <a:endParaRPr lang="it-IT" altLang="it-IT" sz="1400" b="0" dirty="0">
                        <a:solidFill>
                          <a:schemeClr val="accent2"/>
                        </a:solidFill>
                        <a:latin typeface="Century Gothic" panose="020B0502020202020204" pitchFamily="34" charset="0"/>
                      </a:endParaRPr>
                    </a:p>
                  </a:txBody>
                  <a:tcPr>
                    <a:solidFill>
                      <a:schemeClr val="bg1"/>
                    </a:solidFill>
                  </a:tcPr>
                </a:tc>
                <a:tc>
                  <a:txBody>
                    <a:bodyPr/>
                    <a:lstStyle/>
                    <a:p>
                      <a:pPr algn="ctr" fontAlgn="b"/>
                      <a:r>
                        <a:rPr lang="it-IT" sz="1800" b="1" i="0" u="none" strike="noStrike" kern="1200" dirty="0">
                          <a:solidFill>
                            <a:srgbClr val="000000"/>
                          </a:solidFill>
                          <a:effectLst/>
                          <a:latin typeface="Century Gothic" panose="020B0502020202020204" pitchFamily="34" charset="0"/>
                          <a:ea typeface="+mn-ea"/>
                          <a:cs typeface="+mn-cs"/>
                        </a:rPr>
                        <a:t>58,4</a:t>
                      </a:r>
                    </a:p>
                  </a:txBody>
                  <a:tcPr marL="9525" marR="9525" marT="9525" marB="0" anchor="ctr">
                    <a:solidFill>
                      <a:schemeClr val="bg1"/>
                    </a:solidFill>
                  </a:tcPr>
                </a:tc>
                <a:tc>
                  <a:txBody>
                    <a:bodyPr/>
                    <a:lstStyle/>
                    <a:p>
                      <a:pPr algn="ctr" fontAlgn="ctr"/>
                      <a:r>
                        <a:rPr lang="it-IT" sz="1800" b="0" i="0" u="none" strike="noStrike" dirty="0">
                          <a:solidFill>
                            <a:srgbClr val="000000"/>
                          </a:solidFill>
                          <a:effectLst/>
                          <a:latin typeface="Century Gothic" panose="020B0502020202020204" pitchFamily="34" charset="0"/>
                        </a:rPr>
                        <a:t>59,8</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52,7</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51,8</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52,4</a:t>
                      </a:r>
                    </a:p>
                  </a:txBody>
                  <a:tcPr marL="9525" marR="9525" marT="9525" marB="0" anchor="ctr">
                    <a:solidFill>
                      <a:schemeClr val="bg1"/>
                    </a:solidFill>
                  </a:tcPr>
                </a:tc>
                <a:extLst>
                  <a:ext uri="{0D108BD9-81ED-4DB2-BD59-A6C34878D82A}">
                    <a16:rowId xmlns:a16="http://schemas.microsoft.com/office/drawing/2014/main" xmlns="" val="1105629317"/>
                  </a:ext>
                </a:extLst>
              </a:tr>
              <a:tr h="360000">
                <a:tc>
                  <a:txBody>
                    <a:bodyPr/>
                    <a:lstStyle/>
                    <a:p>
                      <a:pPr algn="r" eaLnBrk="1" hangingPunct="1">
                        <a:lnSpc>
                          <a:spcPct val="120000"/>
                        </a:lnSpc>
                        <a:spcBef>
                          <a:spcPts val="600"/>
                        </a:spcBef>
                      </a:pPr>
                      <a:r>
                        <a:rPr lang="it-IT" altLang="ja-JP" sz="1400" b="0" u="sng">
                          <a:latin typeface="Century Gothic" panose="020B0502020202020204" pitchFamily="34" charset="0"/>
                        </a:rPr>
                        <a:t>Segnalare informalmente la situazione </a:t>
                      </a:r>
                      <a:r>
                        <a:rPr lang="it-IT" altLang="ja-JP" sz="1400" b="0">
                          <a:latin typeface="Century Gothic" panose="020B0502020202020204" pitchFamily="34" charset="0"/>
                        </a:rPr>
                        <a:t>alle forze dell’ordine, magistratura</a:t>
                      </a:r>
                      <a:endParaRPr lang="it-IT" altLang="it-IT" sz="1400" b="0">
                        <a:solidFill>
                          <a:schemeClr val="accent2"/>
                        </a:solidFill>
                        <a:latin typeface="Century Gothic" panose="020B0502020202020204" pitchFamily="34" charset="0"/>
                      </a:endParaRPr>
                    </a:p>
                  </a:txBody>
                  <a:tcPr>
                    <a:solidFill>
                      <a:schemeClr val="bg1"/>
                    </a:solidFill>
                  </a:tcPr>
                </a:tc>
                <a:tc>
                  <a:txBody>
                    <a:bodyPr/>
                    <a:lstStyle/>
                    <a:p>
                      <a:pPr algn="ctr" fontAlgn="b"/>
                      <a:r>
                        <a:rPr lang="it-IT" sz="1800" b="1" i="0" u="none" strike="noStrike" kern="1200" dirty="0">
                          <a:solidFill>
                            <a:srgbClr val="000000"/>
                          </a:solidFill>
                          <a:effectLst/>
                          <a:latin typeface="Century Gothic" panose="020B0502020202020204" pitchFamily="34" charset="0"/>
                          <a:ea typeface="+mn-ea"/>
                          <a:cs typeface="+mn-cs"/>
                        </a:rPr>
                        <a:t>42,0</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39,2</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42,3</a:t>
                      </a:r>
                    </a:p>
                  </a:txBody>
                  <a:tcPr marL="9525" marR="9525" marT="9525" marB="0" anchor="ctr">
                    <a:solidFill>
                      <a:schemeClr val="bg1"/>
                    </a:solidFill>
                  </a:tcPr>
                </a:tc>
                <a:tc>
                  <a:txBody>
                    <a:bodyPr/>
                    <a:lstStyle/>
                    <a:p>
                      <a:pPr algn="ctr" fontAlgn="ctr"/>
                      <a:r>
                        <a:rPr lang="it-IT" sz="1800" b="0" i="0" u="none" strike="noStrike" dirty="0">
                          <a:solidFill>
                            <a:srgbClr val="000000"/>
                          </a:solidFill>
                          <a:effectLst/>
                          <a:latin typeface="Century Gothic" panose="020B0502020202020204" pitchFamily="34" charset="0"/>
                        </a:rPr>
                        <a:t>43,1</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50,0</a:t>
                      </a:r>
                    </a:p>
                  </a:txBody>
                  <a:tcPr marL="9525" marR="9525" marT="9525" marB="0" anchor="ctr">
                    <a:solidFill>
                      <a:schemeClr val="bg1"/>
                    </a:solidFill>
                  </a:tcPr>
                </a:tc>
                <a:extLst>
                  <a:ext uri="{0D108BD9-81ED-4DB2-BD59-A6C34878D82A}">
                    <a16:rowId xmlns:a16="http://schemas.microsoft.com/office/drawing/2014/main" xmlns="" val="3510972741"/>
                  </a:ext>
                </a:extLst>
              </a:tr>
              <a:tr h="360000">
                <a:tc>
                  <a:txBody>
                    <a:bodyPr/>
                    <a:lstStyle/>
                    <a:p>
                      <a:pPr marL="0" marR="0" lvl="0" indent="0" algn="r" defTabSz="914377" rtl="0" eaLnBrk="1" fontAlgn="auto" latinLnBrk="0" hangingPunct="1">
                        <a:lnSpc>
                          <a:spcPct val="120000"/>
                        </a:lnSpc>
                        <a:spcBef>
                          <a:spcPts val="600"/>
                        </a:spcBef>
                        <a:spcAft>
                          <a:spcPts val="0"/>
                        </a:spcAft>
                        <a:buClrTx/>
                        <a:buSzTx/>
                        <a:buFontTx/>
                        <a:buNone/>
                        <a:tabLst/>
                        <a:defRPr/>
                      </a:pPr>
                      <a:r>
                        <a:rPr lang="it-IT" altLang="ja-JP" sz="1400" b="0">
                          <a:latin typeface="Century Gothic" panose="020B0502020202020204" pitchFamily="34" charset="0"/>
                        </a:rPr>
                        <a:t>Rivolgersi </a:t>
                      </a:r>
                      <a:r>
                        <a:rPr lang="it-IT" altLang="ja-JP" sz="1400" b="0" u="sng">
                          <a:latin typeface="Century Gothic" panose="020B0502020202020204" pitchFamily="34" charset="0"/>
                        </a:rPr>
                        <a:t>alla propria associazione di categoria e/o cercare l’appoggio di altri imprenditori</a:t>
                      </a:r>
                      <a:endParaRPr lang="it-IT" altLang="it-IT" sz="1400" b="0" u="sng">
                        <a:solidFill>
                          <a:schemeClr val="accent2"/>
                        </a:solidFill>
                        <a:latin typeface="Century Gothic" panose="020B0502020202020204" pitchFamily="34" charset="0"/>
                      </a:endParaRPr>
                    </a:p>
                  </a:txBody>
                  <a:tcPr>
                    <a:solidFill>
                      <a:schemeClr val="bg1"/>
                    </a:solidFill>
                  </a:tcPr>
                </a:tc>
                <a:tc>
                  <a:txBody>
                    <a:bodyPr/>
                    <a:lstStyle/>
                    <a:p>
                      <a:pPr algn="ctr" fontAlgn="b"/>
                      <a:r>
                        <a:rPr lang="it-IT" sz="1800" b="1" i="0" u="none" strike="noStrike" kern="1200" dirty="0">
                          <a:solidFill>
                            <a:srgbClr val="000000"/>
                          </a:solidFill>
                          <a:effectLst/>
                          <a:latin typeface="Century Gothic" panose="020B0502020202020204" pitchFamily="34" charset="0"/>
                          <a:ea typeface="+mn-ea"/>
                          <a:cs typeface="+mn-cs"/>
                        </a:rPr>
                        <a:t>33,7</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34,6</a:t>
                      </a:r>
                    </a:p>
                  </a:txBody>
                  <a:tcPr marL="9525" marR="9525" marT="9525" marB="0" anchor="ctr">
                    <a:solidFill>
                      <a:schemeClr val="bg1"/>
                    </a:solidFill>
                  </a:tcPr>
                </a:tc>
                <a:tc>
                  <a:txBody>
                    <a:bodyPr/>
                    <a:lstStyle/>
                    <a:p>
                      <a:pPr algn="ctr" fontAlgn="ctr"/>
                      <a:r>
                        <a:rPr lang="it-IT" sz="1800" b="0" i="0" u="none" strike="noStrike" dirty="0">
                          <a:solidFill>
                            <a:srgbClr val="000000"/>
                          </a:solidFill>
                          <a:effectLst/>
                          <a:latin typeface="Century Gothic" panose="020B0502020202020204" pitchFamily="34" charset="0"/>
                        </a:rPr>
                        <a:t>35,1</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31,7</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32,1</a:t>
                      </a:r>
                    </a:p>
                  </a:txBody>
                  <a:tcPr marL="9525" marR="9525" marT="9525" marB="0" anchor="ctr">
                    <a:solidFill>
                      <a:schemeClr val="bg1"/>
                    </a:solidFill>
                  </a:tcPr>
                </a:tc>
                <a:extLst>
                  <a:ext uri="{0D108BD9-81ED-4DB2-BD59-A6C34878D82A}">
                    <a16:rowId xmlns:a16="http://schemas.microsoft.com/office/drawing/2014/main" xmlns="" val="1551943349"/>
                  </a:ext>
                </a:extLst>
              </a:tr>
              <a:tr h="360000">
                <a:tc>
                  <a:txBody>
                    <a:bodyPr/>
                    <a:lstStyle/>
                    <a:p>
                      <a:pPr marL="0" marR="0" lvl="0" indent="0" algn="r" defTabSz="914377" rtl="0" eaLnBrk="1" fontAlgn="auto" latinLnBrk="0" hangingPunct="1">
                        <a:lnSpc>
                          <a:spcPct val="120000"/>
                        </a:lnSpc>
                        <a:spcBef>
                          <a:spcPts val="600"/>
                        </a:spcBef>
                        <a:spcAft>
                          <a:spcPts val="0"/>
                        </a:spcAft>
                        <a:buClrTx/>
                        <a:buSzTx/>
                        <a:buFontTx/>
                        <a:buNone/>
                        <a:tabLst/>
                        <a:defRPr/>
                      </a:pPr>
                      <a:r>
                        <a:rPr lang="it-IT" altLang="ja-JP" sz="1400" b="0" u="sng">
                          <a:latin typeface="Century Gothic" panose="020B0502020202020204" pitchFamily="34" charset="0"/>
                        </a:rPr>
                        <a:t>Rivolgersi ad associazioni antiusura </a:t>
                      </a:r>
                      <a:r>
                        <a:rPr lang="it-IT" altLang="ja-JP" sz="1400" b="0">
                          <a:latin typeface="Century Gothic" panose="020B0502020202020204" pitchFamily="34" charset="0"/>
                        </a:rPr>
                        <a:t>o altre associazioni impegnate nel contrasto alla criminalità</a:t>
                      </a:r>
                      <a:endParaRPr lang="it-IT" altLang="it-IT" sz="1400" b="0">
                        <a:solidFill>
                          <a:schemeClr val="accent2"/>
                        </a:solidFill>
                        <a:latin typeface="Century Gothic" panose="020B0502020202020204" pitchFamily="34" charset="0"/>
                      </a:endParaRPr>
                    </a:p>
                  </a:txBody>
                  <a:tcPr>
                    <a:solidFill>
                      <a:schemeClr val="bg1"/>
                    </a:solidFill>
                  </a:tcPr>
                </a:tc>
                <a:tc>
                  <a:txBody>
                    <a:bodyPr/>
                    <a:lstStyle/>
                    <a:p>
                      <a:pPr algn="ctr" fontAlgn="b"/>
                      <a:r>
                        <a:rPr lang="it-IT" sz="1800" b="1" i="0" u="none" strike="noStrike" kern="1200" dirty="0">
                          <a:solidFill>
                            <a:srgbClr val="000000"/>
                          </a:solidFill>
                          <a:effectLst/>
                          <a:latin typeface="Century Gothic" panose="020B0502020202020204" pitchFamily="34" charset="0"/>
                          <a:ea typeface="+mn-ea"/>
                          <a:cs typeface="+mn-cs"/>
                        </a:rPr>
                        <a:t>21,0</a:t>
                      </a:r>
                    </a:p>
                  </a:txBody>
                  <a:tcPr marL="9525" marR="9525" marT="9525" marB="0" anchor="ctr">
                    <a:solidFill>
                      <a:schemeClr val="bg1"/>
                    </a:solidFill>
                  </a:tcPr>
                </a:tc>
                <a:tc>
                  <a:txBody>
                    <a:bodyPr/>
                    <a:lstStyle/>
                    <a:p>
                      <a:pPr algn="ctr" fontAlgn="ctr"/>
                      <a:r>
                        <a:rPr lang="it-IT" sz="1800" b="0" i="0" u="none" strike="noStrike" dirty="0">
                          <a:solidFill>
                            <a:srgbClr val="000000"/>
                          </a:solidFill>
                          <a:effectLst/>
                          <a:latin typeface="Century Gothic" panose="020B0502020202020204" pitchFamily="34" charset="0"/>
                        </a:rPr>
                        <a:t>19,4</a:t>
                      </a:r>
                    </a:p>
                  </a:txBody>
                  <a:tcPr marL="9525" marR="9525" marT="9525" marB="0" anchor="ctr">
                    <a:solidFill>
                      <a:schemeClr val="bg1"/>
                    </a:solidFill>
                  </a:tcPr>
                </a:tc>
                <a:tc>
                  <a:txBody>
                    <a:bodyPr/>
                    <a:lstStyle/>
                    <a:p>
                      <a:pPr algn="ctr" fontAlgn="ctr"/>
                      <a:r>
                        <a:rPr lang="it-IT" sz="1800" b="0" i="0" u="none" strike="noStrike" dirty="0">
                          <a:solidFill>
                            <a:srgbClr val="000000"/>
                          </a:solidFill>
                          <a:effectLst/>
                          <a:latin typeface="Century Gothic" panose="020B0502020202020204" pitchFamily="34" charset="0"/>
                        </a:rPr>
                        <a:t>23,4</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11,1</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26,5</a:t>
                      </a:r>
                    </a:p>
                  </a:txBody>
                  <a:tcPr marL="9525" marR="9525" marT="9525" marB="0" anchor="ctr">
                    <a:solidFill>
                      <a:schemeClr val="bg1"/>
                    </a:solidFill>
                  </a:tcPr>
                </a:tc>
                <a:extLst>
                  <a:ext uri="{0D108BD9-81ED-4DB2-BD59-A6C34878D82A}">
                    <a16:rowId xmlns:a16="http://schemas.microsoft.com/office/drawing/2014/main" xmlns="" val="395491672"/>
                  </a:ext>
                </a:extLst>
              </a:tr>
              <a:tr h="360000">
                <a:tc>
                  <a:txBody>
                    <a:bodyPr/>
                    <a:lstStyle/>
                    <a:p>
                      <a:pPr algn="r" eaLnBrk="1" hangingPunct="1">
                        <a:lnSpc>
                          <a:spcPct val="120000"/>
                        </a:lnSpc>
                        <a:spcBef>
                          <a:spcPts val="600"/>
                        </a:spcBef>
                      </a:pPr>
                      <a:r>
                        <a:rPr lang="it-IT" altLang="it-IT" sz="1400" b="0">
                          <a:solidFill>
                            <a:schemeClr val="accent2"/>
                          </a:solidFill>
                          <a:latin typeface="Century Gothic" panose="020B0502020202020204" pitchFamily="34" charset="0"/>
                        </a:rPr>
                        <a:t>Non saprei</a:t>
                      </a:r>
                    </a:p>
                  </a:txBody>
                  <a:tcPr>
                    <a:solidFill>
                      <a:schemeClr val="bg1"/>
                    </a:solidFill>
                  </a:tcPr>
                </a:tc>
                <a:tc>
                  <a:txBody>
                    <a:bodyPr/>
                    <a:lstStyle/>
                    <a:p>
                      <a:pPr algn="ctr" fontAlgn="b"/>
                      <a:r>
                        <a:rPr lang="it-IT" sz="1800" b="1" i="0" u="none" strike="noStrike" kern="1200" dirty="0">
                          <a:solidFill>
                            <a:srgbClr val="000000"/>
                          </a:solidFill>
                          <a:effectLst/>
                          <a:latin typeface="Century Gothic" panose="020B0502020202020204" pitchFamily="34" charset="0"/>
                          <a:ea typeface="+mn-ea"/>
                          <a:cs typeface="+mn-cs"/>
                        </a:rPr>
                        <a:t>33,6</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42,1</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33,4</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27,2</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23,6</a:t>
                      </a:r>
                    </a:p>
                  </a:txBody>
                  <a:tcPr marL="9525" marR="9525" marT="9525" marB="0" anchor="ctr">
                    <a:solidFill>
                      <a:schemeClr val="bg1"/>
                    </a:solidFill>
                  </a:tcPr>
                </a:tc>
                <a:extLst>
                  <a:ext uri="{0D108BD9-81ED-4DB2-BD59-A6C34878D82A}">
                    <a16:rowId xmlns:a16="http://schemas.microsoft.com/office/drawing/2014/main" xmlns="" val="529296829"/>
                  </a:ext>
                </a:extLst>
              </a:tr>
              <a:tr h="360000">
                <a:tc>
                  <a:txBody>
                    <a:bodyPr/>
                    <a:lstStyle/>
                    <a:p>
                      <a:pPr algn="r" eaLnBrk="1" hangingPunct="1">
                        <a:lnSpc>
                          <a:spcPct val="120000"/>
                        </a:lnSpc>
                        <a:spcBef>
                          <a:spcPts val="600"/>
                        </a:spcBef>
                      </a:pPr>
                      <a:r>
                        <a:rPr lang="it-IT" altLang="it-IT" sz="1400" b="0">
                          <a:solidFill>
                            <a:srgbClr val="C00000"/>
                          </a:solidFill>
                          <a:latin typeface="Century Gothic" panose="020B0502020202020204" pitchFamily="34" charset="0"/>
                        </a:rPr>
                        <a:t>Niente tanto è inutile</a:t>
                      </a:r>
                    </a:p>
                  </a:txBody>
                  <a:tcPr>
                    <a:solidFill>
                      <a:schemeClr val="bg1"/>
                    </a:solidFill>
                  </a:tcPr>
                </a:tc>
                <a:tc>
                  <a:txBody>
                    <a:bodyPr/>
                    <a:lstStyle/>
                    <a:p>
                      <a:pPr algn="ctr" fontAlgn="b"/>
                      <a:r>
                        <a:rPr lang="it-IT" sz="1800" b="1" i="0" u="none" strike="noStrike" kern="1200" dirty="0">
                          <a:solidFill>
                            <a:srgbClr val="000000"/>
                          </a:solidFill>
                          <a:effectLst/>
                          <a:latin typeface="Century Gothic" panose="020B0502020202020204" pitchFamily="34" charset="0"/>
                          <a:ea typeface="+mn-ea"/>
                          <a:cs typeface="+mn-cs"/>
                        </a:rPr>
                        <a:t>6,4</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7,3</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3,4</a:t>
                      </a:r>
                    </a:p>
                  </a:txBody>
                  <a:tcPr marL="9525" marR="9525" marT="9525" marB="0" anchor="ctr">
                    <a:solidFill>
                      <a:schemeClr val="bg1"/>
                    </a:solidFill>
                  </a:tcPr>
                </a:tc>
                <a:tc>
                  <a:txBody>
                    <a:bodyPr/>
                    <a:lstStyle/>
                    <a:p>
                      <a:pPr algn="ctr" fontAlgn="ctr"/>
                      <a:r>
                        <a:rPr lang="it-IT" sz="1800" b="0" i="0" u="none" strike="noStrike">
                          <a:solidFill>
                            <a:srgbClr val="000000"/>
                          </a:solidFill>
                          <a:effectLst/>
                          <a:latin typeface="Century Gothic" panose="020B0502020202020204" pitchFamily="34" charset="0"/>
                        </a:rPr>
                        <a:t>8,0</a:t>
                      </a:r>
                    </a:p>
                  </a:txBody>
                  <a:tcPr marL="9525" marR="9525" marT="9525" marB="0" anchor="ctr">
                    <a:solidFill>
                      <a:schemeClr val="bg1"/>
                    </a:solidFill>
                  </a:tcPr>
                </a:tc>
                <a:tc>
                  <a:txBody>
                    <a:bodyPr/>
                    <a:lstStyle/>
                    <a:p>
                      <a:pPr algn="ctr" fontAlgn="ctr"/>
                      <a:r>
                        <a:rPr lang="it-IT" sz="1800" b="0" i="0" u="none" strike="noStrike" dirty="0">
                          <a:solidFill>
                            <a:srgbClr val="000000"/>
                          </a:solidFill>
                          <a:effectLst/>
                          <a:latin typeface="Century Gothic" panose="020B0502020202020204" pitchFamily="34" charset="0"/>
                        </a:rPr>
                        <a:t>7,7</a:t>
                      </a:r>
                    </a:p>
                  </a:txBody>
                  <a:tcPr marL="9525" marR="9525" marT="9525" marB="0" anchor="ctr">
                    <a:solidFill>
                      <a:schemeClr val="bg1"/>
                    </a:solidFill>
                  </a:tcPr>
                </a:tc>
                <a:extLst>
                  <a:ext uri="{0D108BD9-81ED-4DB2-BD59-A6C34878D82A}">
                    <a16:rowId xmlns:a16="http://schemas.microsoft.com/office/drawing/2014/main" xmlns="" val="491685598"/>
                  </a:ext>
                </a:extLst>
              </a:tr>
            </a:tbl>
          </a:graphicData>
        </a:graphic>
      </p:graphicFrame>
      <p:sp>
        <p:nvSpPr>
          <p:cNvPr id="22" name="Ovale 21">
            <a:extLst>
              <a:ext uri="{FF2B5EF4-FFF2-40B4-BE49-F238E27FC236}">
                <a16:creationId xmlns:a16="http://schemas.microsoft.com/office/drawing/2014/main" xmlns="" id="{13015A0F-3D47-4D3B-900B-F0F43401FD56}"/>
              </a:ext>
            </a:extLst>
          </p:cNvPr>
          <p:cNvSpPr/>
          <p:nvPr/>
        </p:nvSpPr>
        <p:spPr bwMode="auto">
          <a:xfrm>
            <a:off x="9289489" y="5329447"/>
            <a:ext cx="733425" cy="40676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6" name="Ovale 25">
            <a:extLst>
              <a:ext uri="{FF2B5EF4-FFF2-40B4-BE49-F238E27FC236}">
                <a16:creationId xmlns:a16="http://schemas.microsoft.com/office/drawing/2014/main" xmlns="" id="{32F9F7C4-436A-4867-8168-A81E20339ED6}"/>
              </a:ext>
            </a:extLst>
          </p:cNvPr>
          <p:cNvSpPr/>
          <p:nvPr/>
        </p:nvSpPr>
        <p:spPr bwMode="auto">
          <a:xfrm>
            <a:off x="10570320" y="3335234"/>
            <a:ext cx="733425" cy="4305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7" name="Ovale 26">
            <a:extLst>
              <a:ext uri="{FF2B5EF4-FFF2-40B4-BE49-F238E27FC236}">
                <a16:creationId xmlns:a16="http://schemas.microsoft.com/office/drawing/2014/main" xmlns="" id="{C737F3F9-7AE8-4B75-88E3-460831ADB025}"/>
              </a:ext>
            </a:extLst>
          </p:cNvPr>
          <p:cNvSpPr/>
          <p:nvPr/>
        </p:nvSpPr>
        <p:spPr bwMode="auto">
          <a:xfrm>
            <a:off x="8149576" y="3935509"/>
            <a:ext cx="733425" cy="40676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0" name="Ovale 29">
            <a:extLst>
              <a:ext uri="{FF2B5EF4-FFF2-40B4-BE49-F238E27FC236}">
                <a16:creationId xmlns:a16="http://schemas.microsoft.com/office/drawing/2014/main" xmlns="" id="{E151D5D4-34BA-4485-8CC2-2B0A0ACE6CB6}"/>
              </a:ext>
            </a:extLst>
          </p:cNvPr>
          <p:cNvSpPr/>
          <p:nvPr/>
        </p:nvSpPr>
        <p:spPr bwMode="auto">
          <a:xfrm>
            <a:off x="10570319" y="4522781"/>
            <a:ext cx="733425" cy="4305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3" name="Ovale 32">
            <a:extLst>
              <a:ext uri="{FF2B5EF4-FFF2-40B4-BE49-F238E27FC236}">
                <a16:creationId xmlns:a16="http://schemas.microsoft.com/office/drawing/2014/main" xmlns="" id="{57F68E42-AD45-4BAD-82CE-8DF7D2D431AB}"/>
              </a:ext>
            </a:extLst>
          </p:cNvPr>
          <p:cNvSpPr/>
          <p:nvPr/>
        </p:nvSpPr>
        <p:spPr bwMode="auto">
          <a:xfrm>
            <a:off x="6879336" y="4981352"/>
            <a:ext cx="733425" cy="40676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5" name="Rectangle 4">
            <a:extLst>
              <a:ext uri="{FF2B5EF4-FFF2-40B4-BE49-F238E27FC236}">
                <a16:creationId xmlns:a16="http://schemas.microsoft.com/office/drawing/2014/main" xmlns="" id="{A9B817CB-32F8-401C-ADE8-F66F0424B880}"/>
              </a:ext>
            </a:extLst>
          </p:cNvPr>
          <p:cNvSpPr>
            <a:spLocks noChangeArrowheads="1"/>
          </p:cNvSpPr>
          <p:nvPr/>
        </p:nvSpPr>
        <p:spPr bwMode="auto">
          <a:xfrm>
            <a:off x="931830" y="5868612"/>
            <a:ext cx="10792361" cy="153926"/>
          </a:xfrm>
          <a:prstGeom prst="rect">
            <a:avLst/>
          </a:prstGeom>
          <a:solidFill>
            <a:srgbClr val="E2EFD9"/>
          </a:solidFill>
          <a:ln>
            <a:noFill/>
          </a:ln>
        </p:spPr>
        <p:txBody>
          <a:bodyPr anchor="ct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it-IT" altLang="it-IT" sz="1100" i="0" u="sng" strike="noStrike" kern="0" cap="none" spc="0" normalizeH="0" baseline="0" noProof="0">
              <a:ln>
                <a:noFill/>
              </a:ln>
              <a:effectLst/>
              <a:uLnTx/>
              <a:uFillTx/>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3646500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2">
            <a:extLst>
              <a:ext uri="{FF2B5EF4-FFF2-40B4-BE49-F238E27FC236}">
                <a16:creationId xmlns:a16="http://schemas.microsoft.com/office/drawing/2014/main" xmlns="" id="{69667BC6-55AA-49D6-87C3-DE4AC4778590}"/>
              </a:ext>
            </a:extLst>
          </p:cNvPr>
          <p:cNvSpPr>
            <a:spLocks noChangeArrowheads="1"/>
          </p:cNvSpPr>
          <p:nvPr/>
        </p:nvSpPr>
        <p:spPr bwMode="auto">
          <a:xfrm>
            <a:off x="623392" y="420352"/>
            <a:ext cx="241604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4400" b="1" i="0"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mn-cs"/>
              </a:rPr>
              <a:t>Agenda</a:t>
            </a:r>
          </a:p>
        </p:txBody>
      </p:sp>
      <p:sp>
        <p:nvSpPr>
          <p:cNvPr id="11" name="CasellaDiTesto 10">
            <a:extLst>
              <a:ext uri="{FF2B5EF4-FFF2-40B4-BE49-F238E27FC236}">
                <a16:creationId xmlns:a16="http://schemas.microsoft.com/office/drawing/2014/main" xmlns="" id="{D63F6662-1686-4BAE-9354-A20069459C0E}"/>
              </a:ext>
            </a:extLst>
          </p:cNvPr>
          <p:cNvSpPr txBox="1"/>
          <p:nvPr/>
        </p:nvSpPr>
        <p:spPr>
          <a:xfrm>
            <a:off x="4358311" y="1623299"/>
            <a:ext cx="7663113" cy="4154984"/>
          </a:xfrm>
          <a:prstGeom prst="rect">
            <a:avLst/>
          </a:prstGeom>
          <a:noFill/>
        </p:spPr>
        <p:txBody>
          <a:bodyPr wrap="square">
            <a:spAutoFit/>
          </a:bodyPr>
          <a:lstStyle/>
          <a:p>
            <a:pPr>
              <a:lnSpc>
                <a:spcPct val="200000"/>
              </a:lnSpc>
              <a:spcBef>
                <a:spcPts val="0"/>
              </a:spcBef>
            </a:pPr>
            <a:r>
              <a:rPr lang="it-IT" sz="2200" b="0" dirty="0">
                <a:latin typeface="Century Gothic" panose="020B0502020202020204" pitchFamily="34" charset="0"/>
                <a:cs typeface="Arial" panose="020B0604020202020204" pitchFamily="34" charset="0"/>
              </a:rPr>
              <a:t>PRESENTAZIONE </a:t>
            </a:r>
            <a: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t/>
            </a:r>
            <a:b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br>
            <a:r>
              <a:rPr lang="it-IT" sz="2200" b="0" dirty="0">
                <a:latin typeface="Century Gothic" panose="020B0502020202020204" pitchFamily="34" charset="0"/>
                <a:cs typeface="Arial" panose="020B0604020202020204" pitchFamily="34" charset="0"/>
              </a:rPr>
              <a:t>SINTESI DEI RISULTATI PER DIMENSIONI DEI CENTRI </a:t>
            </a:r>
            <a:r>
              <a:rPr lang="it-IT" sz="2200" b="0" dirty="0" smtClean="0">
                <a:latin typeface="Century Gothic" panose="020B0502020202020204" pitchFamily="34" charset="0"/>
                <a:cs typeface="Arial" panose="020B0604020202020204" pitchFamily="34" charset="0"/>
              </a:rPr>
              <a:t>URBANI</a:t>
            </a:r>
            <a:endParaRPr lang="it-IT" sz="2200" b="0" dirty="0">
              <a:latin typeface="Century Gothic" panose="020B0502020202020204" pitchFamily="34" charset="0"/>
              <a:cs typeface="Arial" panose="020B0604020202020204" pitchFamily="34" charset="0"/>
            </a:endParaRPr>
          </a:p>
          <a:p>
            <a:pPr>
              <a:lnSpc>
                <a:spcPct val="200000"/>
              </a:lnSpc>
              <a:spcBef>
                <a:spcPts val="0"/>
              </a:spcBef>
            </a:pPr>
            <a:r>
              <a:rPr lang="it-IT" sz="2200" b="0" dirty="0">
                <a:latin typeface="Century Gothic" panose="020B0502020202020204" pitchFamily="34" charset="0"/>
                <a:cs typeface="Arial" panose="020B0604020202020204" pitchFamily="34" charset="0"/>
              </a:rPr>
              <a:t>PRESSIONE DEI FENOMENI CRIMINALI SULLE IMPRESE </a:t>
            </a:r>
            <a:r>
              <a:rPr lang="it-IT" sz="2200" dirty="0">
                <a:solidFill>
                  <a:srgbClr val="002060"/>
                </a:solidFill>
                <a:latin typeface="Century Gothic" panose="020B0502020202020204" pitchFamily="34" charset="0"/>
                <a:cs typeface="Arial" panose="020B0604020202020204" pitchFamily="34" charset="0"/>
              </a:rPr>
              <a:t>DECORO URBANO E QUALITÀ DELLA VITA</a:t>
            </a: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NOTA METODOLOGICA</a:t>
            </a:r>
          </a:p>
          <a:p>
            <a:pPr>
              <a:lnSpc>
                <a:spcPct val="200000"/>
              </a:lnSpc>
              <a:spcBef>
                <a:spcPts val="0"/>
              </a:spcBef>
            </a:pPr>
            <a:endPar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endParaRPr>
          </a:p>
        </p:txBody>
      </p:sp>
      <p:pic>
        <p:nvPicPr>
          <p:cNvPr id="16" name="Elemento grafico 15">
            <a:extLst>
              <a:ext uri="{FF2B5EF4-FFF2-40B4-BE49-F238E27FC236}">
                <a16:creationId xmlns:a16="http://schemas.microsoft.com/office/drawing/2014/main" xmlns="" id="{BC06CD54-C8FE-4F28-8265-4AB50B5A4C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626829" y="1853470"/>
            <a:ext cx="504000" cy="504000"/>
          </a:xfrm>
          <a:prstGeom prst="rect">
            <a:avLst/>
          </a:prstGeom>
        </p:spPr>
      </p:pic>
      <p:pic>
        <p:nvPicPr>
          <p:cNvPr id="17" name="Elemento grafico 16">
            <a:extLst>
              <a:ext uri="{FF2B5EF4-FFF2-40B4-BE49-F238E27FC236}">
                <a16:creationId xmlns:a16="http://schemas.microsoft.com/office/drawing/2014/main" xmlns="" id="{62F31498-E0B5-407E-B734-B04437A6485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3736376" y="4507953"/>
            <a:ext cx="504000" cy="504000"/>
          </a:xfrm>
          <a:prstGeom prst="rect">
            <a:avLst/>
          </a:prstGeom>
        </p:spPr>
      </p:pic>
      <p:pic>
        <p:nvPicPr>
          <p:cNvPr id="4" name="Immagine 3">
            <a:extLst>
              <a:ext uri="{FF2B5EF4-FFF2-40B4-BE49-F238E27FC236}">
                <a16:creationId xmlns:a16="http://schemas.microsoft.com/office/drawing/2014/main" xmlns="" id="{08689C6F-A44D-4DCD-9510-4DDFD9CA2F6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36376" y="3143443"/>
            <a:ext cx="504000" cy="504000"/>
          </a:xfrm>
          <a:prstGeom prst="rect">
            <a:avLst/>
          </a:prstGeom>
        </p:spPr>
      </p:pic>
      <p:pic>
        <p:nvPicPr>
          <p:cNvPr id="7" name="Immagine 6">
            <a:extLst>
              <a:ext uri="{FF2B5EF4-FFF2-40B4-BE49-F238E27FC236}">
                <a16:creationId xmlns:a16="http://schemas.microsoft.com/office/drawing/2014/main" xmlns="" id="{8B02999C-84BC-449F-AF2E-DE262989D608}"/>
              </a:ext>
            </a:extLst>
          </p:cNvPr>
          <p:cNvPicPr>
            <a:picLocks noChangeAspect="1"/>
          </p:cNvPicPr>
          <p:nvPr/>
        </p:nvPicPr>
        <p:blipFill>
          <a:blip r:embed="rId8"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736376" y="3825698"/>
            <a:ext cx="504000" cy="504000"/>
          </a:xfrm>
          <a:prstGeom prst="rect">
            <a:avLst/>
          </a:prstGeom>
        </p:spPr>
      </p:pic>
      <p:pic>
        <p:nvPicPr>
          <p:cNvPr id="3" name="Immagine 2">
            <a:extLst>
              <a:ext uri="{FF2B5EF4-FFF2-40B4-BE49-F238E27FC236}">
                <a16:creationId xmlns:a16="http://schemas.microsoft.com/office/drawing/2014/main" xmlns="" id="{4C995103-A3F3-4AF0-9BED-0FEE7954368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89317" y="2528302"/>
            <a:ext cx="504000" cy="504000"/>
          </a:xfrm>
          <a:prstGeom prst="rect">
            <a:avLst/>
          </a:prstGeom>
        </p:spPr>
      </p:pic>
    </p:spTree>
    <p:extLst>
      <p:ext uri="{BB962C8B-B14F-4D97-AF65-F5344CB8AC3E}">
        <p14:creationId xmlns:p14="http://schemas.microsoft.com/office/powerpoint/2010/main" val="181393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xmlns="" id="{CC66D125-0C5E-4593-8936-DFF7151F8066}"/>
              </a:ext>
            </a:extLst>
          </p:cNvPr>
          <p:cNvSpPr txBox="1">
            <a:spLocks/>
          </p:cNvSpPr>
          <p:nvPr/>
        </p:nvSpPr>
        <p:spPr>
          <a:xfrm>
            <a:off x="335360" y="248643"/>
            <a:ext cx="11809312" cy="1425102"/>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Decoro Urbano|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Il problema del degrado risulta particolarmente sentito nelle periferie delle grandi città (52%), mentre a risultare più curati sono i centri </a:t>
            </a:r>
            <a:r>
              <a:rPr kumimoji="0" lang="it-IT" sz="2200" b="1" i="0" u="none" strike="noStrike" kern="1200" cap="none" spc="0" normalizeH="0" baseline="0" noProof="0" dirty="0" smtClean="0">
                <a:ln>
                  <a:noFill/>
                </a:ln>
                <a:solidFill>
                  <a:srgbClr val="000000"/>
                </a:solidFill>
                <a:effectLst/>
                <a:uLnTx/>
                <a:uFillTx/>
                <a:latin typeface="Century Gothic" panose="020B0502020202020204" pitchFamily="34" charset="0"/>
                <a:ea typeface="MS PGothic" charset="0"/>
                <a:cs typeface="Arial"/>
              </a:rPr>
              <a:t>urbani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delle città tra i 10.000 e i 50.000 abitanti (88,2%).  </a:t>
            </a:r>
            <a:b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b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3" name="CasellaDiTesto 2">
            <a:extLst>
              <a:ext uri="{FF2B5EF4-FFF2-40B4-BE49-F238E27FC236}">
                <a16:creationId xmlns:a16="http://schemas.microsoft.com/office/drawing/2014/main" xmlns="" id="{2ED82410-E4D3-4DBE-9012-E275CF020CF8}"/>
              </a:ext>
            </a:extLst>
          </p:cNvPr>
          <p:cNvSpPr txBox="1"/>
          <p:nvPr/>
        </p:nvSpPr>
        <p:spPr>
          <a:xfrm>
            <a:off x="345934" y="1345715"/>
            <a:ext cx="11585396" cy="584775"/>
          </a:xfrm>
          <a:prstGeom prst="rect">
            <a:avLst/>
          </a:prstGeom>
          <a:noFill/>
        </p:spPr>
        <p:txBody>
          <a:bodyPr wrap="square">
            <a:spAutoFit/>
          </a:bodyPr>
          <a:lstStyle/>
          <a:p>
            <a:r>
              <a:rPr lang="it-IT" sz="1600" b="0">
                <a:effectLst/>
                <a:latin typeface="Century Gothic" panose="020B0502020202020204" pitchFamily="34" charset="0"/>
                <a:ea typeface="Times New Roman" panose="02020603050405020304" pitchFamily="18" charset="0"/>
                <a:cs typeface="Times New Roman" panose="02020603050405020304" pitchFamily="18" charset="0"/>
              </a:rPr>
              <a:t>Come giudicherebbe il territorio in cui risiede la Sua impresa dal punto di vista del decoro urbano? (</a:t>
            </a:r>
            <a:r>
              <a:rPr lang="it-IT" sz="1600" b="0" i="1">
                <a:effectLst/>
                <a:latin typeface="Century Gothic" panose="020B0502020202020204" pitchFamily="34" charset="0"/>
                <a:ea typeface="Times New Roman" panose="02020603050405020304" pitchFamily="18" charset="0"/>
                <a:cs typeface="Times New Roman" panose="02020603050405020304" pitchFamily="18" charset="0"/>
              </a:rPr>
              <a:t>risposta su scala 0= massimo degrado e 10= massimo decoro) </a:t>
            </a:r>
            <a:endParaRPr lang="it-IT" sz="1600" b="0" i="1">
              <a:latin typeface="Century Gothic" panose="020B0502020202020204" pitchFamily="34" charset="0"/>
            </a:endParaRPr>
          </a:p>
        </p:txBody>
      </p:sp>
      <p:sp>
        <p:nvSpPr>
          <p:cNvPr id="67" name="Rettangolo 93">
            <a:extLst>
              <a:ext uri="{FF2B5EF4-FFF2-40B4-BE49-F238E27FC236}">
                <a16:creationId xmlns:a16="http://schemas.microsoft.com/office/drawing/2014/main" xmlns="" id="{FC007E3F-EDA1-41F8-A235-3624F87FAC32}"/>
              </a:ext>
            </a:extLst>
          </p:cNvPr>
          <p:cNvSpPr>
            <a:spLocks noChangeArrowheads="1"/>
          </p:cNvSpPr>
          <p:nvPr/>
        </p:nvSpPr>
        <p:spPr bwMode="auto">
          <a:xfrm>
            <a:off x="329127" y="6298211"/>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13" name="Rettangolo con angoli arrotondati 12">
            <a:extLst>
              <a:ext uri="{FF2B5EF4-FFF2-40B4-BE49-F238E27FC236}">
                <a16:creationId xmlns:a16="http://schemas.microsoft.com/office/drawing/2014/main" xmlns="" id="{ABAC8A15-0191-41C7-B056-3FDDB2ED5865}"/>
              </a:ext>
            </a:extLst>
          </p:cNvPr>
          <p:cNvSpPr/>
          <p:nvPr/>
        </p:nvSpPr>
        <p:spPr bwMode="auto">
          <a:xfrm>
            <a:off x="7300517" y="2294362"/>
            <a:ext cx="2088000" cy="1212378"/>
          </a:xfrm>
          <a:prstGeom prst="roundRect">
            <a:avLst/>
          </a:prstGeom>
          <a:solidFill>
            <a:srgbClr val="92D050">
              <a:alpha val="23922"/>
            </a:srgbClr>
          </a:solidFill>
          <a:ln w="2857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endParaRPr lang="it-IT" sz="1800" b="0">
              <a:latin typeface="Arial" charset="0"/>
            </a:endParaRPr>
          </a:p>
        </p:txBody>
      </p:sp>
      <p:sp>
        <p:nvSpPr>
          <p:cNvPr id="14" name="Rettangolo con angoli arrotondati 13">
            <a:extLst>
              <a:ext uri="{FF2B5EF4-FFF2-40B4-BE49-F238E27FC236}">
                <a16:creationId xmlns:a16="http://schemas.microsoft.com/office/drawing/2014/main" xmlns="" id="{9414FA54-24E2-4A25-ACEB-0B7723F84F8A}"/>
              </a:ext>
            </a:extLst>
          </p:cNvPr>
          <p:cNvSpPr/>
          <p:nvPr/>
        </p:nvSpPr>
        <p:spPr bwMode="auto">
          <a:xfrm>
            <a:off x="9543204" y="2313696"/>
            <a:ext cx="2088000" cy="1212378"/>
          </a:xfrm>
          <a:prstGeom prst="roundRect">
            <a:avLst/>
          </a:prstGeom>
          <a:solidFill>
            <a:srgbClr val="C00000">
              <a:alpha val="16863"/>
            </a:srgbClr>
          </a:solid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endParaRPr lang="it-IT" sz="1800" b="0">
              <a:latin typeface="Arial" charset="0"/>
            </a:endParaRPr>
          </a:p>
        </p:txBody>
      </p:sp>
      <p:sp>
        <p:nvSpPr>
          <p:cNvPr id="15" name="Rettangolo con angoli arrotondati 14">
            <a:extLst>
              <a:ext uri="{FF2B5EF4-FFF2-40B4-BE49-F238E27FC236}">
                <a16:creationId xmlns:a16="http://schemas.microsoft.com/office/drawing/2014/main" xmlns="" id="{9E36B226-9A1F-457E-84A7-D4E259CCD575}"/>
              </a:ext>
            </a:extLst>
          </p:cNvPr>
          <p:cNvSpPr/>
          <p:nvPr/>
        </p:nvSpPr>
        <p:spPr bwMode="auto">
          <a:xfrm>
            <a:off x="7282832" y="3560189"/>
            <a:ext cx="2088000" cy="1212378"/>
          </a:xfrm>
          <a:prstGeom prst="roundRect">
            <a:avLst/>
          </a:prstGeom>
          <a:solidFill>
            <a:srgbClr val="92D050">
              <a:alpha val="23922"/>
            </a:srgbClr>
          </a:solidFill>
          <a:ln w="2857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endParaRPr lang="it-IT" sz="1800" b="0">
              <a:latin typeface="Arial" charset="0"/>
            </a:endParaRPr>
          </a:p>
        </p:txBody>
      </p:sp>
      <p:sp>
        <p:nvSpPr>
          <p:cNvPr id="16" name="Rettangolo con angoli arrotondati 15">
            <a:extLst>
              <a:ext uri="{FF2B5EF4-FFF2-40B4-BE49-F238E27FC236}">
                <a16:creationId xmlns:a16="http://schemas.microsoft.com/office/drawing/2014/main" xmlns="" id="{BA3A27E4-B5A2-482C-ABE1-D4737087C882}"/>
              </a:ext>
            </a:extLst>
          </p:cNvPr>
          <p:cNvSpPr/>
          <p:nvPr/>
        </p:nvSpPr>
        <p:spPr bwMode="auto">
          <a:xfrm>
            <a:off x="9525519" y="3579523"/>
            <a:ext cx="2088000" cy="1212378"/>
          </a:xfrm>
          <a:prstGeom prst="roundRect">
            <a:avLst/>
          </a:prstGeom>
          <a:solidFill>
            <a:srgbClr val="C00000">
              <a:alpha val="16863"/>
            </a:srgbClr>
          </a:solid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endParaRPr lang="it-IT" sz="1800" b="0">
              <a:latin typeface="Arial" charset="0"/>
            </a:endParaRPr>
          </a:p>
        </p:txBody>
      </p:sp>
      <p:sp>
        <p:nvSpPr>
          <p:cNvPr id="17" name="Rettangolo 16">
            <a:extLst>
              <a:ext uri="{FF2B5EF4-FFF2-40B4-BE49-F238E27FC236}">
                <a16:creationId xmlns:a16="http://schemas.microsoft.com/office/drawing/2014/main" xmlns="" id="{29D233A4-BEE4-4E8F-AD48-27D0DB17874F}"/>
              </a:ext>
            </a:extLst>
          </p:cNvPr>
          <p:cNvSpPr/>
          <p:nvPr/>
        </p:nvSpPr>
        <p:spPr bwMode="auto">
          <a:xfrm rot="21171757">
            <a:off x="7799605" y="4064643"/>
            <a:ext cx="1015551" cy="517033"/>
          </a:xfrm>
          <a:prstGeom prst="rect">
            <a:avLst/>
          </a:prstGeom>
          <a:solidFill>
            <a:srgbClr val="548123"/>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8" name="Rettangolo 17">
            <a:extLst>
              <a:ext uri="{FF2B5EF4-FFF2-40B4-BE49-F238E27FC236}">
                <a16:creationId xmlns:a16="http://schemas.microsoft.com/office/drawing/2014/main" xmlns="" id="{73C0FE28-01FE-4AEF-9F93-475F058758A6}"/>
              </a:ext>
            </a:extLst>
          </p:cNvPr>
          <p:cNvSpPr/>
          <p:nvPr/>
        </p:nvSpPr>
        <p:spPr bwMode="auto">
          <a:xfrm rot="21171757">
            <a:off x="10024835" y="4091940"/>
            <a:ext cx="1015551" cy="517033"/>
          </a:xfrm>
          <a:prstGeom prst="rect">
            <a:avLst/>
          </a:prstGeom>
          <a:solidFill>
            <a:srgbClr val="C0000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9" name="Rettangolo 18">
            <a:extLst>
              <a:ext uri="{FF2B5EF4-FFF2-40B4-BE49-F238E27FC236}">
                <a16:creationId xmlns:a16="http://schemas.microsoft.com/office/drawing/2014/main" xmlns="" id="{662FEC64-D9EE-47C1-9C63-DF431C03253B}"/>
              </a:ext>
            </a:extLst>
          </p:cNvPr>
          <p:cNvSpPr/>
          <p:nvPr/>
        </p:nvSpPr>
        <p:spPr bwMode="auto">
          <a:xfrm>
            <a:off x="345934" y="1917739"/>
            <a:ext cx="5587947" cy="2927216"/>
          </a:xfrm>
          <a:prstGeom prst="rect">
            <a:avLst/>
          </a:prstGeom>
          <a:noFill/>
          <a:ln w="12700" cap="flat" cmpd="sng" algn="ctr">
            <a:solidFill>
              <a:schemeClr val="accent5">
                <a:lumMod val="9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20" name="Rettangolo con angoli arrotondati 19">
            <a:extLst>
              <a:ext uri="{FF2B5EF4-FFF2-40B4-BE49-F238E27FC236}">
                <a16:creationId xmlns:a16="http://schemas.microsoft.com/office/drawing/2014/main" xmlns="" id="{92E01E69-7148-4967-AB9F-2B35669B7D07}"/>
              </a:ext>
            </a:extLst>
          </p:cNvPr>
          <p:cNvSpPr/>
          <p:nvPr/>
        </p:nvSpPr>
        <p:spPr bwMode="auto">
          <a:xfrm>
            <a:off x="533345" y="2451657"/>
            <a:ext cx="2510140" cy="2147641"/>
          </a:xfrm>
          <a:prstGeom prst="roundRect">
            <a:avLst/>
          </a:prstGeom>
          <a:solidFill>
            <a:srgbClr val="92D050">
              <a:alpha val="23922"/>
            </a:srgbClr>
          </a:solidFill>
          <a:ln w="2857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21" name="Rettangolo con angoli arrotondati 20">
            <a:extLst>
              <a:ext uri="{FF2B5EF4-FFF2-40B4-BE49-F238E27FC236}">
                <a16:creationId xmlns:a16="http://schemas.microsoft.com/office/drawing/2014/main" xmlns="" id="{B73D62D4-9880-488A-90BF-62AD49B15128}"/>
              </a:ext>
            </a:extLst>
          </p:cNvPr>
          <p:cNvSpPr/>
          <p:nvPr/>
        </p:nvSpPr>
        <p:spPr bwMode="auto">
          <a:xfrm>
            <a:off x="3196714" y="2451657"/>
            <a:ext cx="2510140" cy="2147642"/>
          </a:xfrm>
          <a:prstGeom prst="roundRect">
            <a:avLst/>
          </a:prstGeom>
          <a:solidFill>
            <a:srgbClr val="C00000">
              <a:alpha val="16863"/>
            </a:srgbClr>
          </a:solid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endParaRPr lang="it-IT" sz="1800" b="0">
              <a:latin typeface="Arial" charset="0"/>
            </a:endParaRPr>
          </a:p>
        </p:txBody>
      </p:sp>
      <p:sp>
        <p:nvSpPr>
          <p:cNvPr id="22" name="CasellaDiTesto 21">
            <a:extLst>
              <a:ext uri="{FF2B5EF4-FFF2-40B4-BE49-F238E27FC236}">
                <a16:creationId xmlns:a16="http://schemas.microsoft.com/office/drawing/2014/main" xmlns="" id="{B9FD2462-55CB-429D-96B5-7778298F1248}"/>
              </a:ext>
            </a:extLst>
          </p:cNvPr>
          <p:cNvSpPr txBox="1">
            <a:spLocks noChangeArrowheads="1"/>
          </p:cNvSpPr>
          <p:nvPr/>
        </p:nvSpPr>
        <p:spPr bwMode="auto">
          <a:xfrm>
            <a:off x="560797" y="2533545"/>
            <a:ext cx="2348962" cy="795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ts val="1900"/>
              </a:lnSpc>
              <a:spcBef>
                <a:spcPts val="600"/>
              </a:spcBef>
            </a:pPr>
            <a:r>
              <a:rPr lang="it-IT" altLang="it-IT" sz="1800">
                <a:latin typeface="Century Gothic" panose="020B0502020202020204" pitchFamily="34" charset="0"/>
              </a:rPr>
              <a:t>Area con DECORO urbano</a:t>
            </a:r>
            <a:br>
              <a:rPr lang="it-IT" altLang="it-IT" sz="1800">
                <a:latin typeface="Century Gothic" panose="020B0502020202020204" pitchFamily="34" charset="0"/>
              </a:rPr>
            </a:br>
            <a:r>
              <a:rPr kumimoji="0" lang="it-IT" altLang="it-IT" sz="1200" b="1" i="1"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(voti 7-10)</a:t>
            </a:r>
            <a:endParaRPr lang="it-IT" altLang="it-IT" sz="3200" i="1">
              <a:latin typeface="Century Gothic" panose="020B0502020202020204" pitchFamily="34" charset="0"/>
            </a:endParaRPr>
          </a:p>
        </p:txBody>
      </p:sp>
      <p:sp>
        <p:nvSpPr>
          <p:cNvPr id="23" name="Rettangolo 22">
            <a:extLst>
              <a:ext uri="{FF2B5EF4-FFF2-40B4-BE49-F238E27FC236}">
                <a16:creationId xmlns:a16="http://schemas.microsoft.com/office/drawing/2014/main" xmlns="" id="{53C42F23-88A0-4AA6-AEBE-0C044DAE93CB}"/>
              </a:ext>
            </a:extLst>
          </p:cNvPr>
          <p:cNvSpPr/>
          <p:nvPr/>
        </p:nvSpPr>
        <p:spPr bwMode="auto">
          <a:xfrm rot="21171757">
            <a:off x="1014007" y="3450388"/>
            <a:ext cx="1670206" cy="825323"/>
          </a:xfrm>
          <a:prstGeom prst="rect">
            <a:avLst/>
          </a:prstGeom>
          <a:solidFill>
            <a:srgbClr val="548123"/>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24" name="CasellaDiTesto 23">
            <a:extLst>
              <a:ext uri="{FF2B5EF4-FFF2-40B4-BE49-F238E27FC236}">
                <a16:creationId xmlns:a16="http://schemas.microsoft.com/office/drawing/2014/main" xmlns="" id="{67576B48-722C-48F3-81D7-AB58F7A99988}"/>
              </a:ext>
            </a:extLst>
          </p:cNvPr>
          <p:cNvSpPr txBox="1">
            <a:spLocks noChangeArrowheads="1"/>
          </p:cNvSpPr>
          <p:nvPr/>
        </p:nvSpPr>
        <p:spPr bwMode="auto">
          <a:xfrm>
            <a:off x="1085032" y="3463648"/>
            <a:ext cx="1614465" cy="714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4000">
                <a:solidFill>
                  <a:schemeClr val="bg1"/>
                </a:solidFill>
                <a:latin typeface="Century Gothic" panose="020B0502020202020204" pitchFamily="34" charset="0"/>
              </a:rPr>
              <a:t>72,1</a:t>
            </a:r>
            <a:r>
              <a:rPr lang="it-IT" altLang="it-IT" sz="3200">
                <a:solidFill>
                  <a:schemeClr val="bg1"/>
                </a:solidFill>
                <a:latin typeface="Century Gothic" panose="020B0502020202020204" pitchFamily="34" charset="0"/>
              </a:rPr>
              <a:t>%</a:t>
            </a:r>
            <a:endParaRPr lang="it-IT" altLang="it-IT" sz="4000" b="0">
              <a:solidFill>
                <a:schemeClr val="bg1"/>
              </a:solidFill>
              <a:latin typeface="Century Gothic" panose="020B0502020202020204" pitchFamily="34" charset="0"/>
            </a:endParaRPr>
          </a:p>
        </p:txBody>
      </p:sp>
      <p:sp>
        <p:nvSpPr>
          <p:cNvPr id="25" name="CasellaDiTesto 24">
            <a:extLst>
              <a:ext uri="{FF2B5EF4-FFF2-40B4-BE49-F238E27FC236}">
                <a16:creationId xmlns:a16="http://schemas.microsoft.com/office/drawing/2014/main" xmlns="" id="{07D0BCE0-9833-4687-9C3E-3F13F6F4AD41}"/>
              </a:ext>
            </a:extLst>
          </p:cNvPr>
          <p:cNvSpPr txBox="1"/>
          <p:nvPr/>
        </p:nvSpPr>
        <p:spPr>
          <a:xfrm>
            <a:off x="345934" y="1948704"/>
            <a:ext cx="5555430" cy="307777"/>
          </a:xfrm>
          <a:prstGeom prst="rect">
            <a:avLst/>
          </a:prstGeom>
          <a:noFill/>
        </p:spPr>
        <p:txBody>
          <a:bodyPr wrap="square">
            <a:spAutoFit/>
          </a:bodyPr>
          <a:lstStyle>
            <a:defPPr>
              <a:defRPr lang="it-IT"/>
            </a:defPPr>
            <a:lvl1pPr>
              <a:defRPr sz="1600" b="0">
                <a:effectLst/>
                <a:latin typeface="Century Gothic" panose="020B0502020202020204" pitchFamily="34" charset="0"/>
                <a:ea typeface="Times New Roman" panose="02020603050405020304" pitchFamily="18" charset="0"/>
                <a:cs typeface="Times New Roman" panose="02020603050405020304" pitchFamily="18" charset="0"/>
              </a:defRPr>
            </a:lvl1pPr>
          </a:lstStyle>
          <a:p>
            <a:r>
              <a:rPr lang="it-IT" sz="1400" b="1" i="1" u="sng" dirty="0"/>
              <a:t>Centri con meno di 10.000 abitanti</a:t>
            </a:r>
          </a:p>
        </p:txBody>
      </p:sp>
      <p:sp>
        <p:nvSpPr>
          <p:cNvPr id="27" name="Rettangolo 26">
            <a:extLst>
              <a:ext uri="{FF2B5EF4-FFF2-40B4-BE49-F238E27FC236}">
                <a16:creationId xmlns:a16="http://schemas.microsoft.com/office/drawing/2014/main" xmlns="" id="{07D34050-3D54-45C0-A717-E4EE126374D7}"/>
              </a:ext>
            </a:extLst>
          </p:cNvPr>
          <p:cNvSpPr/>
          <p:nvPr/>
        </p:nvSpPr>
        <p:spPr bwMode="auto">
          <a:xfrm>
            <a:off x="6129499" y="1907848"/>
            <a:ext cx="5587947" cy="2927216"/>
          </a:xfrm>
          <a:prstGeom prst="rect">
            <a:avLst/>
          </a:prstGeom>
          <a:noFill/>
          <a:ln w="1270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28" name="CasellaDiTesto 27">
            <a:extLst>
              <a:ext uri="{FF2B5EF4-FFF2-40B4-BE49-F238E27FC236}">
                <a16:creationId xmlns:a16="http://schemas.microsoft.com/office/drawing/2014/main" xmlns="" id="{BC1838AF-FA39-4E48-BE83-41F5C15BE2DA}"/>
              </a:ext>
            </a:extLst>
          </p:cNvPr>
          <p:cNvSpPr txBox="1"/>
          <p:nvPr/>
        </p:nvSpPr>
        <p:spPr>
          <a:xfrm>
            <a:off x="6286648" y="1954265"/>
            <a:ext cx="5555430" cy="307777"/>
          </a:xfrm>
          <a:prstGeom prst="rect">
            <a:avLst/>
          </a:prstGeom>
          <a:noFill/>
        </p:spPr>
        <p:txBody>
          <a:bodyPr wrap="square">
            <a:spAutoFit/>
          </a:bodyPr>
          <a:lstStyle>
            <a:defPPr>
              <a:defRPr lang="it-IT"/>
            </a:defPPr>
            <a:lvl1pPr>
              <a:defRPr sz="1600" b="0">
                <a:effectLst/>
                <a:latin typeface="Century Gothic" panose="020B0502020202020204" pitchFamily="34" charset="0"/>
                <a:ea typeface="Times New Roman" panose="02020603050405020304" pitchFamily="18" charset="0"/>
                <a:cs typeface="Times New Roman" panose="02020603050405020304" pitchFamily="18" charset="0"/>
              </a:defRPr>
            </a:lvl1pPr>
          </a:lstStyle>
          <a:p>
            <a:r>
              <a:rPr lang="it-IT" sz="1400" b="1" i="1" u="sng" dirty="0"/>
              <a:t>Centri con oltre 10.000 abitanti (valore medio delle tre classi)</a:t>
            </a:r>
          </a:p>
        </p:txBody>
      </p:sp>
      <p:sp>
        <p:nvSpPr>
          <p:cNvPr id="29" name="CasellaDiTesto 28">
            <a:extLst>
              <a:ext uri="{FF2B5EF4-FFF2-40B4-BE49-F238E27FC236}">
                <a16:creationId xmlns:a16="http://schemas.microsoft.com/office/drawing/2014/main" xmlns="" id="{1D146A3B-DFDF-4DE8-BA98-2FBF33F74473}"/>
              </a:ext>
            </a:extLst>
          </p:cNvPr>
          <p:cNvSpPr txBox="1"/>
          <p:nvPr/>
        </p:nvSpPr>
        <p:spPr>
          <a:xfrm>
            <a:off x="6084370" y="2685109"/>
            <a:ext cx="941387" cy="323165"/>
          </a:xfrm>
          <a:prstGeom prst="rect">
            <a:avLst/>
          </a:prstGeom>
          <a:noFill/>
        </p:spPr>
        <p:txBody>
          <a:bodyPr wrap="square">
            <a:spAutoFit/>
          </a:bodyPr>
          <a:lstStyle>
            <a:defPPr>
              <a:defRPr lang="it-IT"/>
            </a:defPPr>
            <a:lvl1pPr>
              <a:defRPr sz="1600" b="0">
                <a:effectLst/>
                <a:latin typeface="Century Gothic" panose="020B0502020202020204" pitchFamily="34" charset="0"/>
                <a:ea typeface="Times New Roman" panose="02020603050405020304" pitchFamily="18" charset="0"/>
                <a:cs typeface="Times New Roman" panose="02020603050405020304" pitchFamily="18" charset="0"/>
              </a:defRPr>
            </a:lvl1pPr>
          </a:lstStyle>
          <a:p>
            <a:r>
              <a:rPr lang="it-IT" sz="1500" b="1" i="1" u="sng"/>
              <a:t>Centro</a:t>
            </a:r>
          </a:p>
        </p:txBody>
      </p:sp>
      <p:sp>
        <p:nvSpPr>
          <p:cNvPr id="30" name="CasellaDiTesto 29">
            <a:extLst>
              <a:ext uri="{FF2B5EF4-FFF2-40B4-BE49-F238E27FC236}">
                <a16:creationId xmlns:a16="http://schemas.microsoft.com/office/drawing/2014/main" xmlns="" id="{317260AE-2C66-4E7B-B705-3AAC6489E5D8}"/>
              </a:ext>
            </a:extLst>
          </p:cNvPr>
          <p:cNvSpPr txBox="1"/>
          <p:nvPr/>
        </p:nvSpPr>
        <p:spPr>
          <a:xfrm>
            <a:off x="6092182" y="3887435"/>
            <a:ext cx="941387" cy="323165"/>
          </a:xfrm>
          <a:prstGeom prst="rect">
            <a:avLst/>
          </a:prstGeom>
          <a:noFill/>
        </p:spPr>
        <p:txBody>
          <a:bodyPr wrap="square">
            <a:spAutoFit/>
          </a:bodyPr>
          <a:lstStyle>
            <a:defPPr>
              <a:defRPr lang="it-IT"/>
            </a:defPPr>
            <a:lvl1pPr>
              <a:defRPr sz="1600" b="0">
                <a:effectLst/>
                <a:latin typeface="Century Gothic" panose="020B0502020202020204" pitchFamily="34" charset="0"/>
                <a:ea typeface="Times New Roman" panose="02020603050405020304" pitchFamily="18" charset="0"/>
                <a:cs typeface="Times New Roman" panose="02020603050405020304" pitchFamily="18" charset="0"/>
              </a:defRPr>
            </a:lvl1pPr>
          </a:lstStyle>
          <a:p>
            <a:r>
              <a:rPr lang="it-IT" sz="1500" b="1" i="1" u="sng"/>
              <a:t>Periferia</a:t>
            </a:r>
          </a:p>
        </p:txBody>
      </p:sp>
      <p:sp>
        <p:nvSpPr>
          <p:cNvPr id="32" name="Rettangolo 31">
            <a:extLst>
              <a:ext uri="{FF2B5EF4-FFF2-40B4-BE49-F238E27FC236}">
                <a16:creationId xmlns:a16="http://schemas.microsoft.com/office/drawing/2014/main" xmlns="" id="{75933A98-157A-4255-A034-EF41B1C33298}"/>
              </a:ext>
            </a:extLst>
          </p:cNvPr>
          <p:cNvSpPr/>
          <p:nvPr/>
        </p:nvSpPr>
        <p:spPr bwMode="auto">
          <a:xfrm rot="21171757">
            <a:off x="3577121" y="3414797"/>
            <a:ext cx="1670206" cy="825323"/>
          </a:xfrm>
          <a:prstGeom prst="rect">
            <a:avLst/>
          </a:prstGeom>
          <a:solidFill>
            <a:srgbClr val="C0000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33" name="CasellaDiTesto 32">
            <a:extLst>
              <a:ext uri="{FF2B5EF4-FFF2-40B4-BE49-F238E27FC236}">
                <a16:creationId xmlns:a16="http://schemas.microsoft.com/office/drawing/2014/main" xmlns="" id="{129769F4-6F33-435E-8069-E755257ACA91}"/>
              </a:ext>
            </a:extLst>
          </p:cNvPr>
          <p:cNvSpPr txBox="1">
            <a:spLocks noChangeArrowheads="1"/>
          </p:cNvSpPr>
          <p:nvPr/>
        </p:nvSpPr>
        <p:spPr bwMode="auto">
          <a:xfrm>
            <a:off x="3648146" y="3428057"/>
            <a:ext cx="1614465" cy="714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4000">
                <a:solidFill>
                  <a:schemeClr val="bg1"/>
                </a:solidFill>
                <a:latin typeface="Century Gothic" panose="020B0502020202020204" pitchFamily="34" charset="0"/>
              </a:rPr>
              <a:t>27,9</a:t>
            </a:r>
            <a:r>
              <a:rPr lang="it-IT" altLang="it-IT" sz="3200">
                <a:solidFill>
                  <a:schemeClr val="bg1"/>
                </a:solidFill>
                <a:latin typeface="Century Gothic" panose="020B0502020202020204" pitchFamily="34" charset="0"/>
              </a:rPr>
              <a:t>%</a:t>
            </a:r>
            <a:endParaRPr lang="it-IT" altLang="it-IT" sz="4000" b="0">
              <a:solidFill>
                <a:schemeClr val="bg1"/>
              </a:solidFill>
              <a:latin typeface="Century Gothic" panose="020B0502020202020204" pitchFamily="34" charset="0"/>
            </a:endParaRPr>
          </a:p>
        </p:txBody>
      </p:sp>
      <p:sp>
        <p:nvSpPr>
          <p:cNvPr id="34" name="Parentesi graffa aperta 33">
            <a:extLst>
              <a:ext uri="{FF2B5EF4-FFF2-40B4-BE49-F238E27FC236}">
                <a16:creationId xmlns:a16="http://schemas.microsoft.com/office/drawing/2014/main" xmlns="" id="{A3087985-93A2-45F1-BAE7-CBE3974C0D4C}"/>
              </a:ext>
            </a:extLst>
          </p:cNvPr>
          <p:cNvSpPr/>
          <p:nvPr/>
        </p:nvSpPr>
        <p:spPr bwMode="auto">
          <a:xfrm flipH="1">
            <a:off x="6932408" y="2389785"/>
            <a:ext cx="209367" cy="1011919"/>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35" name="Parentesi graffa aperta 34">
            <a:extLst>
              <a:ext uri="{FF2B5EF4-FFF2-40B4-BE49-F238E27FC236}">
                <a16:creationId xmlns:a16="http://schemas.microsoft.com/office/drawing/2014/main" xmlns="" id="{B88D48F1-8420-4685-802A-C4739609732A}"/>
              </a:ext>
            </a:extLst>
          </p:cNvPr>
          <p:cNvSpPr/>
          <p:nvPr/>
        </p:nvSpPr>
        <p:spPr bwMode="auto">
          <a:xfrm flipH="1">
            <a:off x="6932408" y="3678611"/>
            <a:ext cx="209367" cy="1011919"/>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36" name="CasellaDiTesto 35">
            <a:extLst>
              <a:ext uri="{FF2B5EF4-FFF2-40B4-BE49-F238E27FC236}">
                <a16:creationId xmlns:a16="http://schemas.microsoft.com/office/drawing/2014/main" xmlns="" id="{14003A40-9A45-4AB6-AB21-1B7445706D5B}"/>
              </a:ext>
            </a:extLst>
          </p:cNvPr>
          <p:cNvSpPr txBox="1">
            <a:spLocks noChangeArrowheads="1"/>
          </p:cNvSpPr>
          <p:nvPr/>
        </p:nvSpPr>
        <p:spPr bwMode="auto">
          <a:xfrm>
            <a:off x="3279051" y="2490580"/>
            <a:ext cx="2242687" cy="823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ts val="1900"/>
              </a:lnSpc>
              <a:spcBef>
                <a:spcPts val="600"/>
              </a:spcBef>
            </a:pPr>
            <a:r>
              <a:rPr lang="it-IT" altLang="it-IT" sz="1800">
                <a:latin typeface="Century Gothic" panose="020B0502020202020204" pitchFamily="34" charset="0"/>
              </a:rPr>
              <a:t>Area con DEGRADO urbano</a:t>
            </a:r>
            <a:br>
              <a:rPr lang="it-IT" altLang="it-IT" sz="1800">
                <a:latin typeface="Century Gothic" panose="020B0502020202020204" pitchFamily="34" charset="0"/>
              </a:rPr>
            </a:br>
            <a:r>
              <a:rPr lang="it-IT" altLang="it-IT" sz="1200" i="1">
                <a:solidFill>
                  <a:srgbClr val="000000"/>
                </a:solidFill>
                <a:latin typeface="Century Gothic" panose="020B0502020202020204" pitchFamily="34" charset="0"/>
              </a:rPr>
              <a:t>(voti 0-6)</a:t>
            </a:r>
          </a:p>
        </p:txBody>
      </p:sp>
      <p:sp>
        <p:nvSpPr>
          <p:cNvPr id="37" name="CasellaDiTesto 36">
            <a:extLst>
              <a:ext uri="{FF2B5EF4-FFF2-40B4-BE49-F238E27FC236}">
                <a16:creationId xmlns:a16="http://schemas.microsoft.com/office/drawing/2014/main" xmlns="" id="{708C77C2-7A79-4A0E-B05C-E819409ED94B}"/>
              </a:ext>
            </a:extLst>
          </p:cNvPr>
          <p:cNvSpPr txBox="1">
            <a:spLocks noChangeArrowheads="1"/>
          </p:cNvSpPr>
          <p:nvPr/>
        </p:nvSpPr>
        <p:spPr bwMode="auto">
          <a:xfrm>
            <a:off x="7337393" y="2373645"/>
            <a:ext cx="2010193" cy="40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ts val="1200"/>
              </a:lnSpc>
              <a:spcBef>
                <a:spcPts val="600"/>
              </a:spcBef>
            </a:pPr>
            <a:r>
              <a:rPr lang="it-IT" altLang="it-IT" sz="1400">
                <a:latin typeface="Century Gothic" panose="020B0502020202020204" pitchFamily="34" charset="0"/>
              </a:rPr>
              <a:t>Area con decoro urbano</a:t>
            </a:r>
            <a:r>
              <a:rPr kumimoji="0" lang="it-IT" altLang="it-IT" sz="1200" b="1" i="1"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 (voti 7-10)</a:t>
            </a:r>
            <a:endParaRPr lang="it-IT" altLang="it-IT" sz="2400">
              <a:latin typeface="Century Gothic" panose="020B0502020202020204" pitchFamily="34" charset="0"/>
            </a:endParaRPr>
          </a:p>
        </p:txBody>
      </p:sp>
      <p:sp>
        <p:nvSpPr>
          <p:cNvPr id="38" name="CasellaDiTesto 37">
            <a:extLst>
              <a:ext uri="{FF2B5EF4-FFF2-40B4-BE49-F238E27FC236}">
                <a16:creationId xmlns:a16="http://schemas.microsoft.com/office/drawing/2014/main" xmlns="" id="{47A77E93-7137-4BB0-BE62-C1655B9A1415}"/>
              </a:ext>
            </a:extLst>
          </p:cNvPr>
          <p:cNvSpPr txBox="1">
            <a:spLocks noChangeArrowheads="1"/>
          </p:cNvSpPr>
          <p:nvPr/>
        </p:nvSpPr>
        <p:spPr bwMode="auto">
          <a:xfrm>
            <a:off x="9543204" y="2389785"/>
            <a:ext cx="2019029" cy="40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ts val="1200"/>
              </a:lnSpc>
              <a:spcBef>
                <a:spcPts val="600"/>
              </a:spcBef>
            </a:pPr>
            <a:r>
              <a:rPr lang="it-IT" altLang="it-IT" sz="1400">
                <a:latin typeface="Century Gothic" panose="020B0502020202020204" pitchFamily="34" charset="0"/>
              </a:rPr>
              <a:t>Area con degrado urbano</a:t>
            </a:r>
            <a:r>
              <a:rPr kumimoji="0" lang="it-IT" altLang="it-IT" sz="1200" b="1" i="1"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 (voti 0-6)</a:t>
            </a:r>
            <a:endParaRPr lang="it-IT" altLang="it-IT" sz="2400">
              <a:latin typeface="Century Gothic" panose="020B0502020202020204" pitchFamily="34" charset="0"/>
            </a:endParaRPr>
          </a:p>
        </p:txBody>
      </p:sp>
      <p:sp>
        <p:nvSpPr>
          <p:cNvPr id="39" name="CasellaDiTesto 38">
            <a:extLst>
              <a:ext uri="{FF2B5EF4-FFF2-40B4-BE49-F238E27FC236}">
                <a16:creationId xmlns:a16="http://schemas.microsoft.com/office/drawing/2014/main" xmlns="" id="{044F6BBD-AF7D-4976-81F3-466BA977B41C}"/>
              </a:ext>
            </a:extLst>
          </p:cNvPr>
          <p:cNvSpPr txBox="1">
            <a:spLocks noChangeArrowheads="1"/>
          </p:cNvSpPr>
          <p:nvPr/>
        </p:nvSpPr>
        <p:spPr bwMode="auto">
          <a:xfrm>
            <a:off x="7315290" y="3598641"/>
            <a:ext cx="2010193" cy="40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ts val="1200"/>
              </a:lnSpc>
              <a:spcBef>
                <a:spcPts val="600"/>
              </a:spcBef>
            </a:pPr>
            <a:r>
              <a:rPr lang="it-IT" altLang="it-IT" sz="1400">
                <a:latin typeface="Century Gothic" panose="020B0502020202020204" pitchFamily="34" charset="0"/>
              </a:rPr>
              <a:t>Area con decoro urbano</a:t>
            </a:r>
            <a:r>
              <a:rPr kumimoji="0" lang="it-IT" altLang="it-IT" sz="1200" b="1" i="1"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 (voti 7-10)</a:t>
            </a:r>
            <a:endParaRPr lang="it-IT" altLang="it-IT" sz="2400">
              <a:latin typeface="Century Gothic" panose="020B0502020202020204" pitchFamily="34" charset="0"/>
            </a:endParaRPr>
          </a:p>
        </p:txBody>
      </p:sp>
      <p:sp>
        <p:nvSpPr>
          <p:cNvPr id="40" name="CasellaDiTesto 39">
            <a:extLst>
              <a:ext uri="{FF2B5EF4-FFF2-40B4-BE49-F238E27FC236}">
                <a16:creationId xmlns:a16="http://schemas.microsoft.com/office/drawing/2014/main" xmlns="" id="{D93CA2E2-DF50-4E3E-900B-2D45251C8590}"/>
              </a:ext>
            </a:extLst>
          </p:cNvPr>
          <p:cNvSpPr txBox="1">
            <a:spLocks noChangeArrowheads="1"/>
          </p:cNvSpPr>
          <p:nvPr/>
        </p:nvSpPr>
        <p:spPr bwMode="auto">
          <a:xfrm>
            <a:off x="9521101" y="3614781"/>
            <a:ext cx="2019029" cy="40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ts val="1200"/>
              </a:lnSpc>
              <a:spcBef>
                <a:spcPts val="600"/>
              </a:spcBef>
            </a:pPr>
            <a:r>
              <a:rPr lang="it-IT" altLang="it-IT" sz="1400">
                <a:latin typeface="Century Gothic" panose="020B0502020202020204" pitchFamily="34" charset="0"/>
              </a:rPr>
              <a:t>Area con degrado urbano</a:t>
            </a:r>
            <a:r>
              <a:rPr kumimoji="0" lang="it-IT" altLang="it-IT" sz="1200" b="1" i="1"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 (voti 0-6)</a:t>
            </a:r>
            <a:endParaRPr lang="it-IT" altLang="it-IT" sz="2400">
              <a:latin typeface="Century Gothic" panose="020B0502020202020204" pitchFamily="34" charset="0"/>
            </a:endParaRPr>
          </a:p>
        </p:txBody>
      </p:sp>
      <p:sp>
        <p:nvSpPr>
          <p:cNvPr id="41" name="CasellaDiTesto 40">
            <a:extLst>
              <a:ext uri="{FF2B5EF4-FFF2-40B4-BE49-F238E27FC236}">
                <a16:creationId xmlns:a16="http://schemas.microsoft.com/office/drawing/2014/main" xmlns="" id="{94EE21F5-D6BB-4958-8E6A-27AD47551B61}"/>
              </a:ext>
            </a:extLst>
          </p:cNvPr>
          <p:cNvSpPr txBox="1">
            <a:spLocks noChangeArrowheads="1"/>
          </p:cNvSpPr>
          <p:nvPr/>
        </p:nvSpPr>
        <p:spPr bwMode="auto">
          <a:xfrm>
            <a:off x="7519599" y="4074449"/>
            <a:ext cx="1614465" cy="526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2800">
                <a:solidFill>
                  <a:schemeClr val="bg1"/>
                </a:solidFill>
                <a:latin typeface="Century Gothic" panose="020B0502020202020204" pitchFamily="34" charset="0"/>
              </a:rPr>
              <a:t>52,9</a:t>
            </a:r>
            <a:r>
              <a:rPr lang="it-IT" altLang="it-IT" sz="2000">
                <a:solidFill>
                  <a:schemeClr val="bg1"/>
                </a:solidFill>
                <a:latin typeface="Century Gothic" panose="020B0502020202020204" pitchFamily="34" charset="0"/>
              </a:rPr>
              <a:t>%</a:t>
            </a:r>
            <a:endParaRPr lang="it-IT" altLang="it-IT" sz="2800" b="0">
              <a:solidFill>
                <a:schemeClr val="bg1"/>
              </a:solidFill>
              <a:latin typeface="Century Gothic" panose="020B0502020202020204" pitchFamily="34" charset="0"/>
            </a:endParaRPr>
          </a:p>
        </p:txBody>
      </p:sp>
      <p:sp>
        <p:nvSpPr>
          <p:cNvPr id="42" name="CasellaDiTesto 41">
            <a:extLst>
              <a:ext uri="{FF2B5EF4-FFF2-40B4-BE49-F238E27FC236}">
                <a16:creationId xmlns:a16="http://schemas.microsoft.com/office/drawing/2014/main" xmlns="" id="{7E062DDE-DFE2-40C8-B580-3DE2AE3CB69E}"/>
              </a:ext>
            </a:extLst>
          </p:cNvPr>
          <p:cNvSpPr txBox="1">
            <a:spLocks noChangeArrowheads="1"/>
          </p:cNvSpPr>
          <p:nvPr/>
        </p:nvSpPr>
        <p:spPr bwMode="auto">
          <a:xfrm>
            <a:off x="9935049" y="4074449"/>
            <a:ext cx="1304309" cy="526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2800">
                <a:solidFill>
                  <a:schemeClr val="bg1"/>
                </a:solidFill>
                <a:latin typeface="Century Gothic" panose="020B0502020202020204" pitchFamily="34" charset="0"/>
              </a:rPr>
              <a:t>47,1</a:t>
            </a:r>
            <a:r>
              <a:rPr lang="it-IT" altLang="it-IT" sz="2000">
                <a:solidFill>
                  <a:schemeClr val="bg1"/>
                </a:solidFill>
                <a:latin typeface="Century Gothic" panose="020B0502020202020204" pitchFamily="34" charset="0"/>
              </a:rPr>
              <a:t>%</a:t>
            </a:r>
            <a:endParaRPr lang="it-IT" altLang="it-IT" sz="2800" b="0">
              <a:solidFill>
                <a:schemeClr val="bg1"/>
              </a:solidFill>
              <a:latin typeface="Century Gothic" panose="020B0502020202020204" pitchFamily="34" charset="0"/>
            </a:endParaRPr>
          </a:p>
        </p:txBody>
      </p:sp>
      <p:cxnSp>
        <p:nvCxnSpPr>
          <p:cNvPr id="43" name="Connettore diritto 42">
            <a:extLst>
              <a:ext uri="{FF2B5EF4-FFF2-40B4-BE49-F238E27FC236}">
                <a16:creationId xmlns:a16="http://schemas.microsoft.com/office/drawing/2014/main" xmlns="" id="{E6BCC413-4D91-49C0-B289-57ED9C6372B5}"/>
              </a:ext>
            </a:extLst>
          </p:cNvPr>
          <p:cNvCxnSpPr/>
          <p:nvPr/>
        </p:nvCxnSpPr>
        <p:spPr bwMode="auto">
          <a:xfrm>
            <a:off x="7902054" y="4844955"/>
            <a:ext cx="0" cy="216000"/>
          </a:xfrm>
          <a:prstGeom prst="line">
            <a:avLst/>
          </a:prstGeom>
          <a:noFill/>
          <a:ln w="38100" cap="flat" cmpd="sng" algn="ctr">
            <a:solidFill>
              <a:schemeClr val="tx1"/>
            </a:solidFill>
            <a:prstDash val="solid"/>
            <a:round/>
            <a:headEnd type="none" w="med" len="med"/>
            <a:tailEnd type="none" w="med" len="med"/>
          </a:ln>
          <a:effectLst/>
        </p:spPr>
      </p:cxnSp>
      <p:cxnSp>
        <p:nvCxnSpPr>
          <p:cNvPr id="44" name="Connettore diritto 43">
            <a:extLst>
              <a:ext uri="{FF2B5EF4-FFF2-40B4-BE49-F238E27FC236}">
                <a16:creationId xmlns:a16="http://schemas.microsoft.com/office/drawing/2014/main" xmlns="" id="{23E1AFBE-41BF-4178-9169-A021342F0E66}"/>
              </a:ext>
            </a:extLst>
          </p:cNvPr>
          <p:cNvCxnSpPr/>
          <p:nvPr/>
        </p:nvCxnSpPr>
        <p:spPr bwMode="auto">
          <a:xfrm>
            <a:off x="4966858" y="5090129"/>
            <a:ext cx="6876000" cy="0"/>
          </a:xfrm>
          <a:prstGeom prst="line">
            <a:avLst/>
          </a:prstGeom>
          <a:noFill/>
          <a:ln w="38100" cap="flat" cmpd="sng" algn="ctr">
            <a:solidFill>
              <a:schemeClr val="tx1"/>
            </a:solidFill>
            <a:prstDash val="solid"/>
            <a:round/>
            <a:headEnd type="none" w="med" len="med"/>
            <a:tailEnd type="none" w="med" len="med"/>
          </a:ln>
          <a:effectLst/>
        </p:spPr>
      </p:cxnSp>
      <p:graphicFrame>
        <p:nvGraphicFramePr>
          <p:cNvPr id="45" name="Tabella 55">
            <a:extLst>
              <a:ext uri="{FF2B5EF4-FFF2-40B4-BE49-F238E27FC236}">
                <a16:creationId xmlns:a16="http://schemas.microsoft.com/office/drawing/2014/main" xmlns="" id="{0050476E-D588-4483-AD9C-2BB55443DF41}"/>
              </a:ext>
            </a:extLst>
          </p:cNvPr>
          <p:cNvGraphicFramePr>
            <a:graphicFrameLocks noGrp="1"/>
          </p:cNvGraphicFramePr>
          <p:nvPr>
            <p:extLst>
              <p:ext uri="{D42A27DB-BD31-4B8C-83A1-F6EECF244321}">
                <p14:modId xmlns:p14="http://schemas.microsoft.com/office/powerpoint/2010/main" val="3297613983"/>
              </p:ext>
            </p:extLst>
          </p:nvPr>
        </p:nvGraphicFramePr>
        <p:xfrm>
          <a:off x="4452564" y="5140279"/>
          <a:ext cx="7087566" cy="1112520"/>
        </p:xfrm>
        <a:graphic>
          <a:graphicData uri="http://schemas.openxmlformats.org/drawingml/2006/table">
            <a:tbl>
              <a:tblPr firstRow="1" bandRow="1">
                <a:tableStyleId>{F5AB1C69-6EDB-4FF4-983F-18BD219EF322}</a:tableStyleId>
              </a:tblPr>
              <a:tblGrid>
                <a:gridCol w="1152000">
                  <a:extLst>
                    <a:ext uri="{9D8B030D-6E8A-4147-A177-3AD203B41FA5}">
                      <a16:colId xmlns:a16="http://schemas.microsoft.com/office/drawing/2014/main" xmlns="" val="1365358111"/>
                    </a:ext>
                  </a:extLst>
                </a:gridCol>
                <a:gridCol w="989261">
                  <a:extLst>
                    <a:ext uri="{9D8B030D-6E8A-4147-A177-3AD203B41FA5}">
                      <a16:colId xmlns:a16="http://schemas.microsoft.com/office/drawing/2014/main" xmlns="" val="328542750"/>
                    </a:ext>
                  </a:extLst>
                </a:gridCol>
                <a:gridCol w="989261">
                  <a:extLst>
                    <a:ext uri="{9D8B030D-6E8A-4147-A177-3AD203B41FA5}">
                      <a16:colId xmlns:a16="http://schemas.microsoft.com/office/drawing/2014/main" xmlns="" val="2164581317"/>
                    </a:ext>
                  </a:extLst>
                </a:gridCol>
                <a:gridCol w="989261">
                  <a:extLst>
                    <a:ext uri="{9D8B030D-6E8A-4147-A177-3AD203B41FA5}">
                      <a16:colId xmlns:a16="http://schemas.microsoft.com/office/drawing/2014/main" xmlns="" val="2752741103"/>
                    </a:ext>
                  </a:extLst>
                </a:gridCol>
                <a:gridCol w="989261">
                  <a:extLst>
                    <a:ext uri="{9D8B030D-6E8A-4147-A177-3AD203B41FA5}">
                      <a16:colId xmlns:a16="http://schemas.microsoft.com/office/drawing/2014/main" xmlns="" val="2369313175"/>
                    </a:ext>
                  </a:extLst>
                </a:gridCol>
                <a:gridCol w="989261">
                  <a:extLst>
                    <a:ext uri="{9D8B030D-6E8A-4147-A177-3AD203B41FA5}">
                      <a16:colId xmlns:a16="http://schemas.microsoft.com/office/drawing/2014/main" xmlns="" val="1083950465"/>
                    </a:ext>
                  </a:extLst>
                </a:gridCol>
                <a:gridCol w="989261">
                  <a:extLst>
                    <a:ext uri="{9D8B030D-6E8A-4147-A177-3AD203B41FA5}">
                      <a16:colId xmlns:a16="http://schemas.microsoft.com/office/drawing/2014/main" xmlns="" val="2005057669"/>
                    </a:ext>
                  </a:extLst>
                </a:gridCol>
              </a:tblGrid>
              <a:tr h="370840">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it-IT" sz="1200" b="1" i="0" u="none" strike="noStrike" kern="1200" cap="none" spc="0" normalizeH="0" baseline="0" noProof="0">
                        <a:ln>
                          <a:noFill/>
                        </a:ln>
                        <a:solidFill>
                          <a:schemeClr val="tx1"/>
                        </a:solidFill>
                        <a:effectLst/>
                        <a:uLnTx/>
                        <a:uFillTx/>
                        <a:latin typeface="Century Gothic" panose="020B0502020202020204" pitchFamily="34" charset="0"/>
                        <a:ea typeface="+mn-ea"/>
                        <a:cs typeface="+mn-cs"/>
                      </a:endParaRPr>
                    </a:p>
                  </a:txBody>
                  <a:tcPr anchor="ctr">
                    <a:lnL w="12700" cmpd="sng">
                      <a:noFill/>
                    </a:lnL>
                    <a:lnR w="12700" cap="flat" cmpd="sng" algn="ctr">
                      <a:solidFill>
                        <a:schemeClr val="bg2">
                          <a:lumMod val="50000"/>
                        </a:schemeClr>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a:ln>
                            <a:noFill/>
                          </a:ln>
                          <a:solidFill>
                            <a:schemeClr val="tx1"/>
                          </a:solidFill>
                          <a:effectLst/>
                          <a:uLnTx/>
                          <a:uFillTx/>
                          <a:latin typeface="Century Gothic" panose="020B0502020202020204" pitchFamily="34" charset="0"/>
                          <a:ea typeface="+mn-ea"/>
                          <a:cs typeface="+mn-cs"/>
                        </a:rPr>
                        <a:t>Tra 10.000 e 50.000</a:t>
                      </a:r>
                    </a:p>
                  </a:txBody>
                  <a:tcPr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mpd="sng">
                      <a:noFill/>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it-IT"/>
                    </a:p>
                  </a:txBody>
                  <a:tcPr/>
                </a:tc>
                <a:tc gridSpan="2">
                  <a:txBody>
                    <a:bodyPr/>
                    <a:lstStyle/>
                    <a:p>
                      <a:pPr algn="ctr"/>
                      <a:r>
                        <a:rPr kumimoji="0" lang="it-IT" sz="1200" b="1" i="0" u="none" strike="noStrike" kern="1200" cap="none" spc="0" normalizeH="0" baseline="0">
                          <a:ln>
                            <a:noFill/>
                          </a:ln>
                          <a:solidFill>
                            <a:schemeClr val="tx1"/>
                          </a:solidFill>
                          <a:effectLst/>
                          <a:uLnTx/>
                          <a:uFillTx/>
                          <a:latin typeface="Century Gothic" panose="020B0502020202020204" pitchFamily="34" charset="0"/>
                          <a:ea typeface="+mn-ea"/>
                          <a:cs typeface="+mn-cs"/>
                        </a:rPr>
                        <a:t>Tra 50.000 e 250.000</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mpd="sng">
                      <a:noFill/>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it-IT"/>
                    </a:p>
                  </a:txBody>
                  <a:tcPr/>
                </a:tc>
                <a:tc gridSpan="2">
                  <a:txBody>
                    <a:bodyPr/>
                    <a:lstStyle/>
                    <a:p>
                      <a:pPr algn="ctr"/>
                      <a:r>
                        <a:rPr kumimoji="0" lang="it-IT" sz="1200" b="1" i="0" u="none" strike="noStrike" kern="1200" cap="none" spc="0" normalizeH="0" baseline="0">
                          <a:ln>
                            <a:noFill/>
                          </a:ln>
                          <a:solidFill>
                            <a:schemeClr val="tx1"/>
                          </a:solidFill>
                          <a:effectLst/>
                          <a:uLnTx/>
                          <a:uFillTx/>
                          <a:latin typeface="Century Gothic" panose="020B0502020202020204" pitchFamily="34" charset="0"/>
                          <a:ea typeface="+mn-ea"/>
                          <a:cs typeface="+mn-cs"/>
                        </a:rPr>
                        <a:t>Oltre 250.000 abitanti</a:t>
                      </a:r>
                    </a:p>
                  </a:txBody>
                  <a:tcPr anchor="ctr">
                    <a:lnL w="12700" cap="flat" cmpd="sng" algn="ctr">
                      <a:solidFill>
                        <a:schemeClr val="bg2">
                          <a:lumMod val="75000"/>
                        </a:schemeClr>
                      </a:solidFill>
                      <a:prstDash val="solid"/>
                      <a:round/>
                      <a:headEnd type="none" w="med" len="med"/>
                      <a:tailEnd type="none" w="med" len="med"/>
                    </a:lnL>
                    <a:lnR w="12700" cmpd="sng">
                      <a:noFill/>
                    </a:lnR>
                    <a:lnT w="12700" cmpd="sng">
                      <a:noFill/>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it-IT"/>
                    </a:p>
                  </a:txBody>
                  <a:tcPr/>
                </a:tc>
                <a:extLst>
                  <a:ext uri="{0D108BD9-81ED-4DB2-BD59-A6C34878D82A}">
                    <a16:rowId xmlns:a16="http://schemas.microsoft.com/office/drawing/2014/main" xmlns="" val="2151422538"/>
                  </a:ext>
                </a:extLst>
              </a:tr>
              <a:tr h="370840">
                <a:tc>
                  <a:txBody>
                    <a:bodyPr/>
                    <a:lstStyle/>
                    <a:p>
                      <a:pPr algn="r"/>
                      <a:r>
                        <a:rPr kumimoji="0" lang="it-IT" sz="1400" b="1" i="1" u="sng" strike="noStrike" kern="1200" cap="none" spc="0" normalizeH="0" baseline="0">
                          <a:ln>
                            <a:noFill/>
                          </a:ln>
                          <a:solidFill>
                            <a:schemeClr val="tx1"/>
                          </a:solidFill>
                          <a:effectLst/>
                          <a:uLnTx/>
                          <a:uFillTx/>
                          <a:latin typeface="Century Gothic" panose="020B0502020202020204" pitchFamily="34" charset="0"/>
                          <a:ea typeface="+mn-ea"/>
                          <a:cs typeface="+mn-cs"/>
                        </a:rPr>
                        <a:t>Centro</a:t>
                      </a:r>
                    </a:p>
                  </a:txBody>
                  <a:tcPr>
                    <a:lnL w="12700" cmpd="sng">
                      <a:noFill/>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377" rtl="0" eaLnBrk="1" latinLnBrk="0" hangingPunct="1"/>
                      <a:r>
                        <a:rPr lang="it-IT" sz="1800" b="1" kern="1200">
                          <a:solidFill>
                            <a:srgbClr val="548123"/>
                          </a:solidFill>
                          <a:latin typeface="Century Gothic" panose="020B0502020202020204" pitchFamily="34" charset="0"/>
                          <a:ea typeface="+mn-ea"/>
                          <a:cs typeface="+mn-cs"/>
                        </a:rPr>
                        <a:t>88,2%</a:t>
                      </a:r>
                    </a:p>
                  </a:txBody>
                  <a:tcP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5F4D5"/>
                    </a:solidFill>
                  </a:tcPr>
                </a:tc>
                <a:tc>
                  <a:txBody>
                    <a:bodyPr/>
                    <a:lstStyle/>
                    <a:p>
                      <a:pPr algn="ctr"/>
                      <a:r>
                        <a:rPr lang="it-IT" sz="1800" b="1">
                          <a:solidFill>
                            <a:srgbClr val="C00000"/>
                          </a:solidFill>
                          <a:latin typeface="Century Gothic" panose="020B0502020202020204" pitchFamily="34" charset="0"/>
                        </a:rPr>
                        <a:t>11,8%</a:t>
                      </a:r>
                    </a:p>
                  </a:txBody>
                  <a:tcPr>
                    <a:lnL w="12700" cap="flat" cmpd="sng" algn="ctr">
                      <a:no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4D4D4"/>
                    </a:solidFill>
                  </a:tcPr>
                </a:tc>
                <a:tc>
                  <a:txBody>
                    <a:bodyPr/>
                    <a:lstStyle/>
                    <a:p>
                      <a:pPr algn="ctr"/>
                      <a:r>
                        <a:rPr lang="it-IT" sz="1800" b="1" kern="1200">
                          <a:solidFill>
                            <a:srgbClr val="548123"/>
                          </a:solidFill>
                          <a:latin typeface="Century Gothic" panose="020B0502020202020204" pitchFamily="34" charset="0"/>
                          <a:ea typeface="+mn-ea"/>
                          <a:cs typeface="+mn-cs"/>
                        </a:rPr>
                        <a:t>79,7%</a:t>
                      </a:r>
                    </a:p>
                  </a:txBody>
                  <a:tcPr>
                    <a:lnL w="12700" cap="flat" cmpd="sng" algn="ctr">
                      <a:solidFill>
                        <a:schemeClr val="bg2">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5F4D5"/>
                    </a:solidFill>
                  </a:tcPr>
                </a:tc>
                <a:tc>
                  <a:txBody>
                    <a:bodyPr/>
                    <a:lstStyle/>
                    <a:p>
                      <a:pPr algn="ctr"/>
                      <a:r>
                        <a:rPr lang="it-IT" sz="1800" b="1" kern="1200">
                          <a:solidFill>
                            <a:srgbClr val="C00000"/>
                          </a:solidFill>
                          <a:latin typeface="Century Gothic" panose="020B0502020202020204" pitchFamily="34" charset="0"/>
                          <a:ea typeface="+mn-ea"/>
                          <a:cs typeface="+mn-cs"/>
                        </a:rPr>
                        <a:t>20,3%</a:t>
                      </a:r>
                    </a:p>
                  </a:txBody>
                  <a:tcPr>
                    <a:lnL w="12700" cap="flat" cmpd="sng" algn="ctr">
                      <a:no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4D4D4"/>
                    </a:solidFill>
                  </a:tcPr>
                </a:tc>
                <a:tc>
                  <a:txBody>
                    <a:bodyPr/>
                    <a:lstStyle/>
                    <a:p>
                      <a:pPr marL="0" algn="ctr" defTabSz="914377" rtl="0" eaLnBrk="1" latinLnBrk="0" hangingPunct="1"/>
                      <a:r>
                        <a:rPr lang="it-IT" sz="1800" b="1" kern="1200">
                          <a:solidFill>
                            <a:srgbClr val="548123"/>
                          </a:solidFill>
                          <a:latin typeface="Century Gothic" panose="020B0502020202020204" pitchFamily="34" charset="0"/>
                          <a:ea typeface="+mn-ea"/>
                          <a:cs typeface="+mn-cs"/>
                        </a:rPr>
                        <a:t>60,3%</a:t>
                      </a:r>
                    </a:p>
                  </a:txBody>
                  <a:tcPr>
                    <a:lnL w="12700" cap="flat" cmpd="sng" algn="ctr">
                      <a:solidFill>
                        <a:schemeClr val="bg2">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5F4D5"/>
                    </a:solidFill>
                  </a:tcPr>
                </a:tc>
                <a:tc>
                  <a:txBody>
                    <a:bodyPr/>
                    <a:lstStyle/>
                    <a:p>
                      <a:pPr marL="0" algn="ctr" defTabSz="914377" rtl="0" eaLnBrk="1" latinLnBrk="0" hangingPunct="1"/>
                      <a:r>
                        <a:rPr lang="it-IT" sz="1800" b="1" kern="1200">
                          <a:solidFill>
                            <a:srgbClr val="C00000"/>
                          </a:solidFill>
                          <a:latin typeface="Century Gothic" panose="020B0502020202020204" pitchFamily="34" charset="0"/>
                          <a:ea typeface="+mn-ea"/>
                          <a:cs typeface="+mn-cs"/>
                        </a:rPr>
                        <a:t>39,7%</a:t>
                      </a:r>
                    </a:p>
                  </a:txBody>
                  <a:tcPr>
                    <a:lnL w="12700" cap="flat" cmpd="sng" algn="ctr">
                      <a:noFill/>
                      <a:prstDash val="solid"/>
                      <a:round/>
                      <a:headEnd type="none" w="med" len="med"/>
                      <a:tailEnd type="none" w="med" len="med"/>
                    </a:lnL>
                    <a:lnR w="12700" cmpd="sng">
                      <a:noFill/>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4D4D4"/>
                    </a:solidFill>
                  </a:tcPr>
                </a:tc>
                <a:extLst>
                  <a:ext uri="{0D108BD9-81ED-4DB2-BD59-A6C34878D82A}">
                    <a16:rowId xmlns:a16="http://schemas.microsoft.com/office/drawing/2014/main" xmlns="" val="2186441624"/>
                  </a:ext>
                </a:extLst>
              </a:tr>
              <a:tr h="370840">
                <a:tc>
                  <a:txBody>
                    <a:bodyPr/>
                    <a:lstStyle/>
                    <a:p>
                      <a:pPr algn="r"/>
                      <a:r>
                        <a:rPr kumimoji="0" lang="it-IT" sz="1400" b="1" i="1" u="sng" strike="noStrike" kern="1200" cap="none" spc="0" normalizeH="0" baseline="0">
                          <a:ln>
                            <a:noFill/>
                          </a:ln>
                          <a:solidFill>
                            <a:schemeClr val="tx1"/>
                          </a:solidFill>
                          <a:effectLst/>
                          <a:uLnTx/>
                          <a:uFillTx/>
                          <a:latin typeface="Century Gothic" panose="020B0502020202020204" pitchFamily="34" charset="0"/>
                          <a:ea typeface="+mn-ea"/>
                          <a:cs typeface="+mn-cs"/>
                        </a:rPr>
                        <a:t>Periferia </a:t>
                      </a:r>
                    </a:p>
                  </a:txBody>
                  <a:tcPr>
                    <a:lnL w="12700" cmpd="sng">
                      <a:noFill/>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914377" rtl="0" eaLnBrk="1" latinLnBrk="0" hangingPunct="1"/>
                      <a:r>
                        <a:rPr lang="it-IT" sz="1800" b="1" kern="1200">
                          <a:solidFill>
                            <a:srgbClr val="548123"/>
                          </a:solidFill>
                          <a:latin typeface="Century Gothic" panose="020B0502020202020204" pitchFamily="34" charset="0"/>
                          <a:ea typeface="+mn-ea"/>
                          <a:cs typeface="+mn-cs"/>
                        </a:rPr>
                        <a:t>55,0%</a:t>
                      </a:r>
                    </a:p>
                  </a:txBody>
                  <a:tcP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5F4D5"/>
                    </a:solidFill>
                  </a:tcPr>
                </a:tc>
                <a:tc>
                  <a:txBody>
                    <a:bodyPr/>
                    <a:lstStyle/>
                    <a:p>
                      <a:pPr algn="ctr"/>
                      <a:r>
                        <a:rPr lang="it-IT" sz="1800" b="1">
                          <a:solidFill>
                            <a:srgbClr val="C00000"/>
                          </a:solidFill>
                          <a:latin typeface="Century Gothic" panose="020B0502020202020204" pitchFamily="34" charset="0"/>
                        </a:rPr>
                        <a:t>45,0%</a:t>
                      </a:r>
                    </a:p>
                  </a:txBody>
                  <a:tcPr>
                    <a:lnL w="12700" cap="flat" cmpd="sng" algn="ctr">
                      <a:no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4D4D4"/>
                    </a:solidFill>
                  </a:tcPr>
                </a:tc>
                <a:tc>
                  <a:txBody>
                    <a:bodyPr/>
                    <a:lstStyle/>
                    <a:p>
                      <a:pPr algn="ctr"/>
                      <a:r>
                        <a:rPr lang="it-IT" sz="1800" b="1" kern="1200">
                          <a:solidFill>
                            <a:srgbClr val="548123"/>
                          </a:solidFill>
                          <a:latin typeface="Century Gothic" panose="020B0502020202020204" pitchFamily="34" charset="0"/>
                          <a:ea typeface="+mn-ea"/>
                          <a:cs typeface="+mn-cs"/>
                        </a:rPr>
                        <a:t>56,0%</a:t>
                      </a:r>
                    </a:p>
                  </a:txBody>
                  <a:tcP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5F4D5"/>
                    </a:solidFill>
                  </a:tcPr>
                </a:tc>
                <a:tc>
                  <a:txBody>
                    <a:bodyPr/>
                    <a:lstStyle/>
                    <a:p>
                      <a:pPr algn="ctr"/>
                      <a:r>
                        <a:rPr lang="it-IT" sz="1800" b="1" kern="1200" dirty="0">
                          <a:solidFill>
                            <a:srgbClr val="C00000"/>
                          </a:solidFill>
                          <a:latin typeface="Century Gothic" panose="020B0502020202020204" pitchFamily="34" charset="0"/>
                          <a:ea typeface="+mn-ea"/>
                          <a:cs typeface="+mn-cs"/>
                        </a:rPr>
                        <a:t>44,0%</a:t>
                      </a:r>
                    </a:p>
                  </a:txBody>
                  <a:tcPr>
                    <a:lnL w="12700" cap="flat" cmpd="sng" algn="ctr">
                      <a:no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4D4D4"/>
                    </a:solidFill>
                  </a:tcPr>
                </a:tc>
                <a:tc>
                  <a:txBody>
                    <a:bodyPr/>
                    <a:lstStyle/>
                    <a:p>
                      <a:pPr marL="0" algn="ctr" defTabSz="914377" rtl="0" eaLnBrk="1" latinLnBrk="0" hangingPunct="1"/>
                      <a:r>
                        <a:rPr lang="it-IT" sz="1800" b="1" kern="1200">
                          <a:solidFill>
                            <a:srgbClr val="548123"/>
                          </a:solidFill>
                          <a:latin typeface="Century Gothic" panose="020B0502020202020204" pitchFamily="34" charset="0"/>
                          <a:ea typeface="+mn-ea"/>
                          <a:cs typeface="+mn-cs"/>
                        </a:rPr>
                        <a:t>48,0%</a:t>
                      </a:r>
                    </a:p>
                  </a:txBody>
                  <a:tcP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5F4D5"/>
                    </a:solidFill>
                  </a:tcPr>
                </a:tc>
                <a:tc>
                  <a:txBody>
                    <a:bodyPr/>
                    <a:lstStyle/>
                    <a:p>
                      <a:pPr marL="0" algn="ctr" defTabSz="914377" rtl="0" eaLnBrk="1" latinLnBrk="0" hangingPunct="1"/>
                      <a:r>
                        <a:rPr lang="it-IT" sz="1800" b="1" kern="1200" dirty="0">
                          <a:solidFill>
                            <a:srgbClr val="C00000"/>
                          </a:solidFill>
                          <a:latin typeface="Century Gothic" panose="020B0502020202020204" pitchFamily="34" charset="0"/>
                          <a:ea typeface="+mn-ea"/>
                          <a:cs typeface="+mn-cs"/>
                        </a:rPr>
                        <a:t>52,0%</a:t>
                      </a: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4D4D4"/>
                    </a:solidFill>
                  </a:tcPr>
                </a:tc>
                <a:extLst>
                  <a:ext uri="{0D108BD9-81ED-4DB2-BD59-A6C34878D82A}">
                    <a16:rowId xmlns:a16="http://schemas.microsoft.com/office/drawing/2014/main" xmlns="" val="1842637494"/>
                  </a:ext>
                </a:extLst>
              </a:tr>
            </a:tbl>
          </a:graphicData>
        </a:graphic>
      </p:graphicFrame>
      <p:sp>
        <p:nvSpPr>
          <p:cNvPr id="46" name="Rettangolo 45">
            <a:extLst>
              <a:ext uri="{FF2B5EF4-FFF2-40B4-BE49-F238E27FC236}">
                <a16:creationId xmlns:a16="http://schemas.microsoft.com/office/drawing/2014/main" xmlns="" id="{20E143F2-DAA7-4B7D-8498-1F869C40E01A}"/>
              </a:ext>
            </a:extLst>
          </p:cNvPr>
          <p:cNvSpPr/>
          <p:nvPr/>
        </p:nvSpPr>
        <p:spPr bwMode="auto">
          <a:xfrm rot="21171757">
            <a:off x="7799605" y="2877335"/>
            <a:ext cx="1015551" cy="517033"/>
          </a:xfrm>
          <a:prstGeom prst="rect">
            <a:avLst/>
          </a:prstGeom>
          <a:solidFill>
            <a:srgbClr val="548123"/>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48" name="Rettangolo 47">
            <a:extLst>
              <a:ext uri="{FF2B5EF4-FFF2-40B4-BE49-F238E27FC236}">
                <a16:creationId xmlns:a16="http://schemas.microsoft.com/office/drawing/2014/main" xmlns="" id="{DA8AD5A9-19C8-4843-A13C-62DA342CAE63}"/>
              </a:ext>
            </a:extLst>
          </p:cNvPr>
          <p:cNvSpPr/>
          <p:nvPr/>
        </p:nvSpPr>
        <p:spPr bwMode="auto">
          <a:xfrm rot="21171757">
            <a:off x="10024835" y="2904632"/>
            <a:ext cx="1015551" cy="517033"/>
          </a:xfrm>
          <a:prstGeom prst="rect">
            <a:avLst/>
          </a:prstGeom>
          <a:solidFill>
            <a:srgbClr val="C0000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50" name="CasellaDiTesto 49">
            <a:extLst>
              <a:ext uri="{FF2B5EF4-FFF2-40B4-BE49-F238E27FC236}">
                <a16:creationId xmlns:a16="http://schemas.microsoft.com/office/drawing/2014/main" xmlns="" id="{F89385F0-CF17-4C17-A9FC-F29B3D3AB927}"/>
              </a:ext>
            </a:extLst>
          </p:cNvPr>
          <p:cNvSpPr txBox="1">
            <a:spLocks noChangeArrowheads="1"/>
          </p:cNvSpPr>
          <p:nvPr/>
        </p:nvSpPr>
        <p:spPr bwMode="auto">
          <a:xfrm>
            <a:off x="7519599" y="2887141"/>
            <a:ext cx="1614465" cy="526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2800">
                <a:solidFill>
                  <a:schemeClr val="bg1"/>
                </a:solidFill>
                <a:latin typeface="Century Gothic" panose="020B0502020202020204" pitchFamily="34" charset="0"/>
              </a:rPr>
              <a:t>78,4</a:t>
            </a:r>
            <a:r>
              <a:rPr lang="it-IT" altLang="it-IT" sz="2000">
                <a:solidFill>
                  <a:schemeClr val="bg1"/>
                </a:solidFill>
                <a:latin typeface="Century Gothic" panose="020B0502020202020204" pitchFamily="34" charset="0"/>
              </a:rPr>
              <a:t>%</a:t>
            </a:r>
            <a:endParaRPr lang="it-IT" altLang="it-IT" sz="2800" b="0">
              <a:solidFill>
                <a:schemeClr val="bg1"/>
              </a:solidFill>
              <a:latin typeface="Century Gothic" panose="020B0502020202020204" pitchFamily="34" charset="0"/>
            </a:endParaRPr>
          </a:p>
        </p:txBody>
      </p:sp>
      <p:sp>
        <p:nvSpPr>
          <p:cNvPr id="51" name="CasellaDiTesto 50">
            <a:extLst>
              <a:ext uri="{FF2B5EF4-FFF2-40B4-BE49-F238E27FC236}">
                <a16:creationId xmlns:a16="http://schemas.microsoft.com/office/drawing/2014/main" xmlns="" id="{D533DCE0-CAB4-400F-B19B-E82CCAAC5636}"/>
              </a:ext>
            </a:extLst>
          </p:cNvPr>
          <p:cNvSpPr txBox="1">
            <a:spLocks noChangeArrowheads="1"/>
          </p:cNvSpPr>
          <p:nvPr/>
        </p:nvSpPr>
        <p:spPr bwMode="auto">
          <a:xfrm>
            <a:off x="9935049" y="2887141"/>
            <a:ext cx="1304309" cy="526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2800">
                <a:solidFill>
                  <a:schemeClr val="bg1"/>
                </a:solidFill>
                <a:latin typeface="Century Gothic" panose="020B0502020202020204" pitchFamily="34" charset="0"/>
              </a:rPr>
              <a:t>21,6</a:t>
            </a:r>
            <a:r>
              <a:rPr lang="it-IT" altLang="it-IT" sz="2000">
                <a:solidFill>
                  <a:schemeClr val="bg1"/>
                </a:solidFill>
                <a:latin typeface="Century Gothic" panose="020B0502020202020204" pitchFamily="34" charset="0"/>
              </a:rPr>
              <a:t>%</a:t>
            </a:r>
            <a:endParaRPr lang="it-IT" altLang="it-IT" sz="2800" b="0">
              <a:solidFill>
                <a:schemeClr val="bg1"/>
              </a:solidFill>
              <a:latin typeface="Century Gothic" panose="020B0502020202020204" pitchFamily="34" charset="0"/>
            </a:endParaRPr>
          </a:p>
        </p:txBody>
      </p:sp>
      <p:sp>
        <p:nvSpPr>
          <p:cNvPr id="52" name="Ovale 51">
            <a:extLst>
              <a:ext uri="{FF2B5EF4-FFF2-40B4-BE49-F238E27FC236}">
                <a16:creationId xmlns:a16="http://schemas.microsoft.com/office/drawing/2014/main" xmlns="" id="{26F5923A-0782-4873-B878-E8CD45245E28}"/>
              </a:ext>
            </a:extLst>
          </p:cNvPr>
          <p:cNvSpPr/>
          <p:nvPr/>
        </p:nvSpPr>
        <p:spPr bwMode="auto">
          <a:xfrm>
            <a:off x="10591039" y="5875013"/>
            <a:ext cx="860374" cy="396000"/>
          </a:xfrm>
          <a:prstGeom prst="ellipse">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53" name="Ovale 52">
            <a:extLst>
              <a:ext uri="{FF2B5EF4-FFF2-40B4-BE49-F238E27FC236}">
                <a16:creationId xmlns:a16="http://schemas.microsoft.com/office/drawing/2014/main" xmlns="" id="{BA8B5881-C68D-4BF2-83E5-97956A38F26D}"/>
              </a:ext>
            </a:extLst>
          </p:cNvPr>
          <p:cNvSpPr/>
          <p:nvPr/>
        </p:nvSpPr>
        <p:spPr bwMode="auto">
          <a:xfrm>
            <a:off x="5654963" y="5507634"/>
            <a:ext cx="860374" cy="396000"/>
          </a:xfrm>
          <a:prstGeom prst="ellipse">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Tree>
    <p:extLst>
      <p:ext uri="{BB962C8B-B14F-4D97-AF65-F5344CB8AC3E}">
        <p14:creationId xmlns:p14="http://schemas.microsoft.com/office/powerpoint/2010/main" val="1752777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Immagine 27">
            <a:extLst>
              <a:ext uri="{FF2B5EF4-FFF2-40B4-BE49-F238E27FC236}">
                <a16:creationId xmlns:a16="http://schemas.microsoft.com/office/drawing/2014/main" xmlns="" id="{3A3CD892-04C0-4F2D-8A86-F78F235A08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985534">
            <a:off x="5155127" y="2667286"/>
            <a:ext cx="1618267" cy="1045357"/>
          </a:xfrm>
          <a:prstGeom prst="rect">
            <a:avLst/>
          </a:prstGeom>
        </p:spPr>
      </p:pic>
      <p:pic>
        <p:nvPicPr>
          <p:cNvPr id="26" name="Immagine 25">
            <a:extLst>
              <a:ext uri="{FF2B5EF4-FFF2-40B4-BE49-F238E27FC236}">
                <a16:creationId xmlns:a16="http://schemas.microsoft.com/office/drawing/2014/main" xmlns="" id="{8DEA5F16-BFEB-448A-8C49-B68D63E8B9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8639102" y="2679055"/>
            <a:ext cx="1618266" cy="1047594"/>
          </a:xfrm>
          <a:prstGeom prst="rect">
            <a:avLst/>
          </a:prstGeom>
        </p:spPr>
      </p:pic>
      <p:pic>
        <p:nvPicPr>
          <p:cNvPr id="25" name="Immagine 24">
            <a:extLst>
              <a:ext uri="{FF2B5EF4-FFF2-40B4-BE49-F238E27FC236}">
                <a16:creationId xmlns:a16="http://schemas.microsoft.com/office/drawing/2014/main" xmlns="" id="{151F04DE-3FBB-4814-B821-58584A6BFF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0231002" y="2642765"/>
            <a:ext cx="1626433" cy="1050632"/>
          </a:xfrm>
          <a:prstGeom prst="rect">
            <a:avLst/>
          </a:prstGeom>
        </p:spPr>
      </p:pic>
      <p:sp>
        <p:nvSpPr>
          <p:cNvPr id="4" name="Titolo 1">
            <a:extLst>
              <a:ext uri="{FF2B5EF4-FFF2-40B4-BE49-F238E27FC236}">
                <a16:creationId xmlns:a16="http://schemas.microsoft.com/office/drawing/2014/main" xmlns="" id="{CC66D125-0C5E-4593-8936-DFF7151F8066}"/>
              </a:ext>
            </a:extLst>
          </p:cNvPr>
          <p:cNvSpPr txBox="1">
            <a:spLocks/>
          </p:cNvSpPr>
          <p:nvPr/>
        </p:nvSpPr>
        <p:spPr>
          <a:xfrm>
            <a:off x="335360" y="248643"/>
            <a:ext cx="11809312" cy="747994"/>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Degrado urbano|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Fenomeni di degrado nella propria zona – Analisi per dimensione del centro abitato. </a:t>
            </a:r>
          </a:p>
        </p:txBody>
      </p:sp>
      <p:sp>
        <p:nvSpPr>
          <p:cNvPr id="3" name="CasellaDiTesto 2">
            <a:extLst>
              <a:ext uri="{FF2B5EF4-FFF2-40B4-BE49-F238E27FC236}">
                <a16:creationId xmlns:a16="http://schemas.microsoft.com/office/drawing/2014/main" xmlns="" id="{2ED82410-E4D3-4DBE-9012-E275CF020CF8}"/>
              </a:ext>
            </a:extLst>
          </p:cNvPr>
          <p:cNvSpPr txBox="1"/>
          <p:nvPr/>
        </p:nvSpPr>
        <p:spPr>
          <a:xfrm>
            <a:off x="267985" y="1190429"/>
            <a:ext cx="11585396" cy="338554"/>
          </a:xfrm>
          <a:prstGeom prst="rect">
            <a:avLst/>
          </a:prstGeom>
          <a:noFill/>
        </p:spPr>
        <p:txBody>
          <a:bodyPr wrap="square">
            <a:spAutoFit/>
          </a:bodyPr>
          <a:lstStyle/>
          <a:p>
            <a:r>
              <a:rPr lang="it-IT" sz="1600" b="0" dirty="0" smtClean="0">
                <a:latin typeface="Century Gothic" panose="020B0502020202020204" pitchFamily="34" charset="0"/>
                <a:ea typeface="Times New Roman" panose="02020603050405020304" pitchFamily="18" charset="0"/>
                <a:cs typeface="Times New Roman" panose="02020603050405020304" pitchFamily="18" charset="0"/>
              </a:rPr>
              <a:t>Imprese che hanno riscontrato fenomeni di degrado urbano nella zona in cui operano</a:t>
            </a:r>
            <a:r>
              <a:rPr lang="it-IT" sz="1600" b="0" dirty="0" smtClean="0">
                <a:effectLst/>
                <a:latin typeface="Century Gothic" panose="020B0502020202020204" pitchFamily="34" charset="0"/>
                <a:ea typeface="Times New Roman" panose="02020603050405020304" pitchFamily="18" charset="0"/>
                <a:cs typeface="Times New Roman" panose="02020603050405020304" pitchFamily="18" charset="0"/>
              </a:rPr>
              <a:t> </a:t>
            </a:r>
            <a:endParaRPr lang="it-IT" sz="1600" b="0" dirty="0">
              <a:latin typeface="Century Gothic" panose="020B0502020202020204" pitchFamily="34" charset="0"/>
            </a:endParaRPr>
          </a:p>
        </p:txBody>
      </p:sp>
      <p:pic>
        <p:nvPicPr>
          <p:cNvPr id="2" name="Immagine 1">
            <a:extLst>
              <a:ext uri="{FF2B5EF4-FFF2-40B4-BE49-F238E27FC236}">
                <a16:creationId xmlns:a16="http://schemas.microsoft.com/office/drawing/2014/main" xmlns="" id="{F03DE714-9482-4DC2-8B25-C5186F2637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1115764">
            <a:off x="1080308" y="2325571"/>
            <a:ext cx="3320530" cy="2149562"/>
          </a:xfrm>
          <a:prstGeom prst="rect">
            <a:avLst/>
          </a:prstGeom>
        </p:spPr>
      </p:pic>
      <p:sp>
        <p:nvSpPr>
          <p:cNvPr id="5" name="Rettangolo 4">
            <a:extLst>
              <a:ext uri="{FF2B5EF4-FFF2-40B4-BE49-F238E27FC236}">
                <a16:creationId xmlns:a16="http://schemas.microsoft.com/office/drawing/2014/main" xmlns="" id="{2FF8661E-C489-4333-A847-3538DAF24C59}"/>
              </a:ext>
            </a:extLst>
          </p:cNvPr>
          <p:cNvSpPr/>
          <p:nvPr/>
        </p:nvSpPr>
        <p:spPr>
          <a:xfrm>
            <a:off x="3066398" y="3137380"/>
            <a:ext cx="1800269" cy="1077218"/>
          </a:xfrm>
          <a:prstGeom prst="rect">
            <a:avLst/>
          </a:prstGeom>
        </p:spPr>
        <p:txBody>
          <a:bodyPr wrap="square">
            <a:spAutoFit/>
          </a:bodyPr>
          <a:lstStyle/>
          <a:p>
            <a:r>
              <a:rPr lang="it-IT" sz="1600">
                <a:latin typeface="Century Gothic" panose="020B0502020202020204" pitchFamily="34" charset="0"/>
              </a:rPr>
              <a:t>Hanno riscontrato dei fenomeni di degrado</a:t>
            </a:r>
            <a:endParaRPr lang="it-IT" sz="1400" b="0" i="1">
              <a:latin typeface="Century Gothic" panose="020B0502020202020204" pitchFamily="34" charset="0"/>
            </a:endParaRPr>
          </a:p>
        </p:txBody>
      </p:sp>
      <p:sp>
        <p:nvSpPr>
          <p:cNvPr id="6" name="Rettangolo 5">
            <a:extLst>
              <a:ext uri="{FF2B5EF4-FFF2-40B4-BE49-F238E27FC236}">
                <a16:creationId xmlns:a16="http://schemas.microsoft.com/office/drawing/2014/main" xmlns="" id="{7045B544-5694-4D0E-9A73-EA78D1892C8E}"/>
              </a:ext>
            </a:extLst>
          </p:cNvPr>
          <p:cNvSpPr/>
          <p:nvPr/>
        </p:nvSpPr>
        <p:spPr>
          <a:xfrm>
            <a:off x="124689" y="2707554"/>
            <a:ext cx="1312460" cy="584775"/>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sz="1600"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Nessun fenomeno</a:t>
            </a:r>
            <a:endParaRPr kumimoji="0" lang="it-IT" sz="1600" i="1"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endParaRPr>
          </a:p>
        </p:txBody>
      </p:sp>
      <p:sp>
        <p:nvSpPr>
          <p:cNvPr id="7" name="Rettangolo 6">
            <a:extLst>
              <a:ext uri="{FF2B5EF4-FFF2-40B4-BE49-F238E27FC236}">
                <a16:creationId xmlns:a16="http://schemas.microsoft.com/office/drawing/2014/main" xmlns="" id="{969832AD-00DF-470B-BEC7-AB2F9BEE349F}"/>
              </a:ext>
            </a:extLst>
          </p:cNvPr>
          <p:cNvSpPr/>
          <p:nvPr/>
        </p:nvSpPr>
        <p:spPr>
          <a:xfrm>
            <a:off x="367279" y="3285157"/>
            <a:ext cx="1312459" cy="461665"/>
          </a:xfrm>
          <a:prstGeom prst="rect">
            <a:avLst/>
          </a:prstGeom>
        </p:spPr>
        <p:txBody>
          <a:bodyPr wrap="square">
            <a:spAutoFit/>
          </a:bodyPr>
          <a:lstStyle/>
          <a:p>
            <a:pPr algn="ctr"/>
            <a:r>
              <a:rPr lang="it-IT" sz="2400">
                <a:latin typeface="Century Gothic" panose="020B0502020202020204" pitchFamily="34" charset="0"/>
              </a:rPr>
              <a:t>35,1%</a:t>
            </a:r>
            <a:endParaRPr lang="it-IT" sz="2400" i="1">
              <a:latin typeface="Century Gothic" panose="020B0502020202020204" pitchFamily="34" charset="0"/>
            </a:endParaRPr>
          </a:p>
        </p:txBody>
      </p:sp>
      <p:sp>
        <p:nvSpPr>
          <p:cNvPr id="8" name="Rettangolo 7">
            <a:extLst>
              <a:ext uri="{FF2B5EF4-FFF2-40B4-BE49-F238E27FC236}">
                <a16:creationId xmlns:a16="http://schemas.microsoft.com/office/drawing/2014/main" xmlns="" id="{65EDCFDA-3810-45AE-B87F-2DE68C651822}"/>
              </a:ext>
            </a:extLst>
          </p:cNvPr>
          <p:cNvSpPr/>
          <p:nvPr/>
        </p:nvSpPr>
        <p:spPr>
          <a:xfrm>
            <a:off x="2840549" y="2675113"/>
            <a:ext cx="1110821" cy="461665"/>
          </a:xfrm>
          <a:prstGeom prst="rect">
            <a:avLst/>
          </a:prstGeom>
          <a:solidFill>
            <a:schemeClr val="bg1">
              <a:lumMod val="95000"/>
            </a:schemeClr>
          </a:solidFill>
        </p:spPr>
        <p:txBody>
          <a:bodyPr wrap="square">
            <a:spAutoFit/>
          </a:bodyPr>
          <a:lstStyle/>
          <a:p>
            <a:pPr algn="ctr"/>
            <a:r>
              <a:rPr lang="it-IT" sz="2400">
                <a:latin typeface="Century Gothic" panose="020B0502020202020204" pitchFamily="34" charset="0"/>
              </a:rPr>
              <a:t>64,9%</a:t>
            </a:r>
            <a:endParaRPr lang="it-IT" sz="2400" i="1">
              <a:latin typeface="Century Gothic" panose="020B0502020202020204" pitchFamily="34" charset="0"/>
            </a:endParaRPr>
          </a:p>
        </p:txBody>
      </p:sp>
      <p:sp>
        <p:nvSpPr>
          <p:cNvPr id="12" name="Rettangolo 93">
            <a:extLst>
              <a:ext uri="{FF2B5EF4-FFF2-40B4-BE49-F238E27FC236}">
                <a16:creationId xmlns:a16="http://schemas.microsoft.com/office/drawing/2014/main" xmlns="" id="{7F0E08A1-BD9F-4A2A-8FF8-E7E8E0399AF4}"/>
              </a:ext>
            </a:extLst>
          </p:cNvPr>
          <p:cNvSpPr>
            <a:spLocks noChangeArrowheads="1"/>
          </p:cNvSpPr>
          <p:nvPr/>
        </p:nvSpPr>
        <p:spPr bwMode="auto">
          <a:xfrm>
            <a:off x="361526" y="6367462"/>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14" name="CasellaDiTesto 13">
            <a:extLst>
              <a:ext uri="{FF2B5EF4-FFF2-40B4-BE49-F238E27FC236}">
                <a16:creationId xmlns:a16="http://schemas.microsoft.com/office/drawing/2014/main" xmlns="" id="{8F8541C8-C6CA-44D0-9F29-77D56CAC9F3D}"/>
              </a:ext>
            </a:extLst>
          </p:cNvPr>
          <p:cNvSpPr txBox="1"/>
          <p:nvPr/>
        </p:nvSpPr>
        <p:spPr>
          <a:xfrm>
            <a:off x="5016882" y="3544648"/>
            <a:ext cx="1775461" cy="261610"/>
          </a:xfrm>
          <a:prstGeom prst="rect">
            <a:avLst/>
          </a:prstGeom>
          <a:noFill/>
        </p:spPr>
        <p:txBody>
          <a:bodyPr wrap="square">
            <a:spAutoFit/>
          </a:bodyPr>
          <a:lstStyle/>
          <a:p>
            <a:pPr marL="0" marR="0" lvl="0" indent="0" algn="ctr" defTabSz="914377" rtl="0" eaLnBrk="1" fontAlgn="ctr"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&lt;10,0000 abitanti</a:t>
            </a:r>
          </a:p>
        </p:txBody>
      </p:sp>
      <p:sp>
        <p:nvSpPr>
          <p:cNvPr id="15" name="Rettangolo 14">
            <a:extLst>
              <a:ext uri="{FF2B5EF4-FFF2-40B4-BE49-F238E27FC236}">
                <a16:creationId xmlns:a16="http://schemas.microsoft.com/office/drawing/2014/main" xmlns="" id="{600BA732-8C2B-4B2F-AEFD-35A0C16B3539}"/>
              </a:ext>
            </a:extLst>
          </p:cNvPr>
          <p:cNvSpPr/>
          <p:nvPr/>
        </p:nvSpPr>
        <p:spPr>
          <a:xfrm>
            <a:off x="11129356" y="2862831"/>
            <a:ext cx="701482" cy="307777"/>
          </a:xfrm>
          <a:prstGeom prst="rect">
            <a:avLst/>
          </a:prstGeom>
          <a:solidFill>
            <a:schemeClr val="bg1">
              <a:lumMod val="95000"/>
            </a:schemeClr>
          </a:solidFill>
        </p:spPr>
        <p:txBody>
          <a:bodyPr wrap="square">
            <a:spAutoFit/>
          </a:bodyPr>
          <a:lstStyle/>
          <a:p>
            <a:pPr algn="ctr"/>
            <a:r>
              <a:rPr lang="it-IT" sz="1400">
                <a:latin typeface="Century Gothic" panose="020B0502020202020204" pitchFamily="34" charset="0"/>
              </a:rPr>
              <a:t>70,0%</a:t>
            </a:r>
            <a:endParaRPr lang="it-IT" sz="1400" i="1">
              <a:latin typeface="Century Gothic" panose="020B0502020202020204" pitchFamily="34" charset="0"/>
            </a:endParaRPr>
          </a:p>
        </p:txBody>
      </p:sp>
      <p:sp>
        <p:nvSpPr>
          <p:cNvPr id="16" name="CasellaDiTesto 15">
            <a:extLst>
              <a:ext uri="{FF2B5EF4-FFF2-40B4-BE49-F238E27FC236}">
                <a16:creationId xmlns:a16="http://schemas.microsoft.com/office/drawing/2014/main" xmlns="" id="{BBBE4F33-3965-4247-97FC-B07C3FE9F5B5}"/>
              </a:ext>
            </a:extLst>
          </p:cNvPr>
          <p:cNvSpPr txBox="1"/>
          <p:nvPr/>
        </p:nvSpPr>
        <p:spPr>
          <a:xfrm>
            <a:off x="6766774" y="3544648"/>
            <a:ext cx="1775461" cy="261610"/>
          </a:xfrm>
          <a:prstGeom prst="rect">
            <a:avLst/>
          </a:prstGeom>
          <a:noFill/>
        </p:spPr>
        <p:txBody>
          <a:bodyPr wrap="square">
            <a:spAutoFit/>
          </a:bodyPr>
          <a:lstStyle/>
          <a:p>
            <a:pPr marL="0" marR="0" lvl="0" indent="0" algn="ctr" defTabSz="914377" rtl="0" eaLnBrk="1" fontAlgn="ctr"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10,0000-50.000</a:t>
            </a:r>
          </a:p>
        </p:txBody>
      </p:sp>
      <p:sp>
        <p:nvSpPr>
          <p:cNvPr id="17" name="Rettangolo 16">
            <a:extLst>
              <a:ext uri="{FF2B5EF4-FFF2-40B4-BE49-F238E27FC236}">
                <a16:creationId xmlns:a16="http://schemas.microsoft.com/office/drawing/2014/main" xmlns="" id="{40F438CC-D854-46A7-9660-CB58F4DE9D55}"/>
              </a:ext>
            </a:extLst>
          </p:cNvPr>
          <p:cNvSpPr/>
          <p:nvPr/>
        </p:nvSpPr>
        <p:spPr>
          <a:xfrm>
            <a:off x="9596204" y="2852923"/>
            <a:ext cx="780545" cy="307777"/>
          </a:xfrm>
          <a:prstGeom prst="rect">
            <a:avLst/>
          </a:prstGeom>
          <a:solidFill>
            <a:schemeClr val="bg1">
              <a:lumMod val="95000"/>
            </a:schemeClr>
          </a:solidFill>
        </p:spPr>
        <p:txBody>
          <a:bodyPr wrap="square">
            <a:spAutoFit/>
          </a:bodyPr>
          <a:lstStyle/>
          <a:p>
            <a:pPr algn="ctr"/>
            <a:r>
              <a:rPr lang="it-IT" sz="1400">
                <a:latin typeface="Century Gothic" panose="020B0502020202020204" pitchFamily="34" charset="0"/>
              </a:rPr>
              <a:t>58,0%</a:t>
            </a:r>
            <a:endParaRPr lang="it-IT" sz="1400" i="1">
              <a:latin typeface="Century Gothic" panose="020B0502020202020204" pitchFamily="34" charset="0"/>
            </a:endParaRPr>
          </a:p>
        </p:txBody>
      </p:sp>
      <p:sp>
        <p:nvSpPr>
          <p:cNvPr id="18" name="Rectangle 4">
            <a:extLst>
              <a:ext uri="{FF2B5EF4-FFF2-40B4-BE49-F238E27FC236}">
                <a16:creationId xmlns:a16="http://schemas.microsoft.com/office/drawing/2014/main" xmlns="" id="{8B43C2A6-E855-47F0-A613-54DBB15B7640}"/>
              </a:ext>
            </a:extLst>
          </p:cNvPr>
          <p:cNvSpPr>
            <a:spLocks noChangeArrowheads="1"/>
          </p:cNvSpPr>
          <p:nvPr/>
        </p:nvSpPr>
        <p:spPr bwMode="auto">
          <a:xfrm>
            <a:off x="5239183" y="2164938"/>
            <a:ext cx="4326419" cy="231050"/>
          </a:xfrm>
          <a:prstGeom prst="rect">
            <a:avLst/>
          </a:prstGeom>
          <a:solidFill>
            <a:srgbClr val="E2EFD9"/>
          </a:solidFill>
          <a:ln>
            <a:noFill/>
          </a:ln>
        </p:spPr>
        <p:txBody>
          <a:bodyPr anchor="ct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it-IT" altLang="it-IT" sz="1200" i="0" u="sng" strike="noStrike" kern="0" cap="none" spc="0" normalizeH="0" baseline="0" noProof="0" dirty="0">
                <a:ln>
                  <a:noFill/>
                </a:ln>
                <a:effectLst/>
                <a:uLnTx/>
                <a:uFillTx/>
                <a:latin typeface="Century Gothic" panose="020B0502020202020204" pitchFamily="34" charset="0"/>
                <a:cs typeface="Arial" panose="020B0604020202020204" pitchFamily="34" charset="0"/>
              </a:rPr>
              <a:t>Analisi</a:t>
            </a:r>
            <a:r>
              <a:rPr lang="it-IT" altLang="it-IT" sz="1200" u="sng" kern="0" dirty="0">
                <a:latin typeface="Century Gothic" panose="020B0502020202020204" pitchFamily="34" charset="0"/>
                <a:cs typeface="Arial" panose="020B0604020202020204" pitchFamily="34" charset="0"/>
              </a:rPr>
              <a:t> per dimensione del centro abitato</a:t>
            </a:r>
            <a:endParaRPr kumimoji="0" lang="it-IT" altLang="it-IT" sz="1200" i="0" u="sng" strike="noStrike" kern="0" cap="none" spc="0" normalizeH="0" baseline="0" noProof="0" dirty="0">
              <a:ln>
                <a:noFill/>
              </a:ln>
              <a:effectLst/>
              <a:uLnTx/>
              <a:uFillTx/>
              <a:latin typeface="Century Gothic" panose="020B0502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xmlns="" id="{56FF30A8-2A86-4602-8516-33638EA04E5E}"/>
              </a:ext>
            </a:extLst>
          </p:cNvPr>
          <p:cNvSpPr txBox="1"/>
          <p:nvPr/>
        </p:nvSpPr>
        <p:spPr>
          <a:xfrm>
            <a:off x="10107843" y="3530175"/>
            <a:ext cx="1775461" cy="261610"/>
          </a:xfrm>
          <a:prstGeom prst="rect">
            <a:avLst/>
          </a:prstGeom>
          <a:noFill/>
        </p:spPr>
        <p:txBody>
          <a:bodyPr wrap="square">
            <a:spAutoFit/>
          </a:bodyPr>
          <a:lstStyle/>
          <a:p>
            <a:pPr marL="0" marR="0" lvl="0" indent="0" algn="ctr" defTabSz="914377" rtl="0" eaLnBrk="1" fontAlgn="ctr"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&gt;250,000</a:t>
            </a:r>
          </a:p>
        </p:txBody>
      </p:sp>
      <p:sp>
        <p:nvSpPr>
          <p:cNvPr id="21" name="Rettangolo 20">
            <a:extLst>
              <a:ext uri="{FF2B5EF4-FFF2-40B4-BE49-F238E27FC236}">
                <a16:creationId xmlns:a16="http://schemas.microsoft.com/office/drawing/2014/main" xmlns="" id="{70EE1CB5-7CDD-4490-BFB6-A0CAD1548DEA}"/>
              </a:ext>
            </a:extLst>
          </p:cNvPr>
          <p:cNvSpPr/>
          <p:nvPr/>
        </p:nvSpPr>
        <p:spPr>
          <a:xfrm>
            <a:off x="5913644" y="2844788"/>
            <a:ext cx="780545" cy="307777"/>
          </a:xfrm>
          <a:prstGeom prst="rect">
            <a:avLst/>
          </a:prstGeom>
          <a:solidFill>
            <a:schemeClr val="bg1">
              <a:lumMod val="95000"/>
            </a:schemeClr>
          </a:solidFill>
        </p:spPr>
        <p:txBody>
          <a:bodyPr wrap="square">
            <a:spAutoFit/>
          </a:bodyPr>
          <a:lstStyle/>
          <a:p>
            <a:pPr algn="ctr"/>
            <a:r>
              <a:rPr lang="it-IT" sz="1400">
                <a:latin typeface="Century Gothic" panose="020B0502020202020204" pitchFamily="34" charset="0"/>
              </a:rPr>
              <a:t>52,0%</a:t>
            </a:r>
            <a:endParaRPr lang="it-IT" sz="1400" i="1">
              <a:latin typeface="Century Gothic" panose="020B0502020202020204" pitchFamily="34" charset="0"/>
            </a:endParaRPr>
          </a:p>
        </p:txBody>
      </p:sp>
      <p:sp>
        <p:nvSpPr>
          <p:cNvPr id="22" name="CasellaDiTesto 21">
            <a:extLst>
              <a:ext uri="{FF2B5EF4-FFF2-40B4-BE49-F238E27FC236}">
                <a16:creationId xmlns:a16="http://schemas.microsoft.com/office/drawing/2014/main" xmlns="" id="{CEDE77AD-A27F-4C8E-B5D0-F0114C40CDE2}"/>
              </a:ext>
            </a:extLst>
          </p:cNvPr>
          <p:cNvSpPr txBox="1"/>
          <p:nvPr/>
        </p:nvSpPr>
        <p:spPr>
          <a:xfrm>
            <a:off x="8561783" y="3544648"/>
            <a:ext cx="1775461" cy="261610"/>
          </a:xfrm>
          <a:prstGeom prst="rect">
            <a:avLst/>
          </a:prstGeom>
          <a:noFill/>
        </p:spPr>
        <p:txBody>
          <a:bodyPr wrap="square">
            <a:spAutoFit/>
          </a:bodyPr>
          <a:lstStyle/>
          <a:p>
            <a:pPr marL="0" marR="0" lvl="0" indent="0" algn="ctr" defTabSz="914377" rtl="0" eaLnBrk="1" fontAlgn="ctr"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50,0000-250.000</a:t>
            </a:r>
          </a:p>
        </p:txBody>
      </p:sp>
      <p:cxnSp>
        <p:nvCxnSpPr>
          <p:cNvPr id="23" name="Connettore diritto 22">
            <a:extLst>
              <a:ext uri="{FF2B5EF4-FFF2-40B4-BE49-F238E27FC236}">
                <a16:creationId xmlns:a16="http://schemas.microsoft.com/office/drawing/2014/main" xmlns="" id="{801713A3-6D9F-4A7B-90CD-8BCA364AA93B}"/>
              </a:ext>
            </a:extLst>
          </p:cNvPr>
          <p:cNvCxnSpPr>
            <a:cxnSpLocks/>
          </p:cNvCxnSpPr>
          <p:nvPr/>
        </p:nvCxnSpPr>
        <p:spPr bwMode="auto">
          <a:xfrm>
            <a:off x="6972496" y="2860859"/>
            <a:ext cx="0" cy="734280"/>
          </a:xfrm>
          <a:prstGeom prst="line">
            <a:avLst/>
          </a:prstGeom>
          <a:noFill/>
          <a:ln w="12700" cap="flat" cmpd="sng" algn="ctr">
            <a:solidFill>
              <a:schemeClr val="bg2">
                <a:lumMod val="75000"/>
              </a:schemeClr>
            </a:solidFill>
            <a:prstDash val="dash"/>
            <a:round/>
            <a:headEnd type="none" w="med" len="med"/>
            <a:tailEnd type="none" w="med" len="med"/>
          </a:ln>
          <a:effectLst/>
        </p:spPr>
      </p:cxnSp>
      <p:cxnSp>
        <p:nvCxnSpPr>
          <p:cNvPr id="30" name="Connettore diritto 29">
            <a:extLst>
              <a:ext uri="{FF2B5EF4-FFF2-40B4-BE49-F238E27FC236}">
                <a16:creationId xmlns:a16="http://schemas.microsoft.com/office/drawing/2014/main" xmlns="" id="{850850A0-E615-4D5A-889F-C2DB7D5B2165}"/>
              </a:ext>
            </a:extLst>
          </p:cNvPr>
          <p:cNvCxnSpPr>
            <a:cxnSpLocks/>
          </p:cNvCxnSpPr>
          <p:nvPr/>
        </p:nvCxnSpPr>
        <p:spPr bwMode="auto">
          <a:xfrm>
            <a:off x="8766077" y="2860859"/>
            <a:ext cx="0" cy="734280"/>
          </a:xfrm>
          <a:prstGeom prst="line">
            <a:avLst/>
          </a:prstGeom>
          <a:noFill/>
          <a:ln w="12700" cap="flat" cmpd="sng" algn="ctr">
            <a:solidFill>
              <a:schemeClr val="bg2">
                <a:lumMod val="75000"/>
              </a:schemeClr>
            </a:solidFill>
            <a:prstDash val="dash"/>
            <a:round/>
            <a:headEnd type="none" w="med" len="med"/>
            <a:tailEnd type="none" w="med" len="med"/>
          </a:ln>
          <a:effectLst/>
        </p:spPr>
      </p:cxnSp>
      <p:cxnSp>
        <p:nvCxnSpPr>
          <p:cNvPr id="31" name="Connettore diritto 30">
            <a:extLst>
              <a:ext uri="{FF2B5EF4-FFF2-40B4-BE49-F238E27FC236}">
                <a16:creationId xmlns:a16="http://schemas.microsoft.com/office/drawing/2014/main" xmlns="" id="{9D22F809-D390-4CCB-872B-A03DDBE71566}"/>
              </a:ext>
            </a:extLst>
          </p:cNvPr>
          <p:cNvCxnSpPr>
            <a:cxnSpLocks/>
          </p:cNvCxnSpPr>
          <p:nvPr/>
        </p:nvCxnSpPr>
        <p:spPr bwMode="auto">
          <a:xfrm>
            <a:off x="10367148" y="2860859"/>
            <a:ext cx="0" cy="734280"/>
          </a:xfrm>
          <a:prstGeom prst="line">
            <a:avLst/>
          </a:prstGeom>
          <a:noFill/>
          <a:ln w="12700" cap="flat" cmpd="sng" algn="ctr">
            <a:solidFill>
              <a:schemeClr val="bg2">
                <a:lumMod val="75000"/>
              </a:schemeClr>
            </a:solidFill>
            <a:prstDash val="dash"/>
            <a:round/>
            <a:headEnd type="none" w="med" len="med"/>
            <a:tailEnd type="none" w="med" len="med"/>
          </a:ln>
          <a:effectLst/>
        </p:spPr>
      </p:cxnSp>
      <p:sp>
        <p:nvSpPr>
          <p:cNvPr id="36" name="Parentesi graffa chiusa 35">
            <a:extLst>
              <a:ext uri="{FF2B5EF4-FFF2-40B4-BE49-F238E27FC236}">
                <a16:creationId xmlns:a16="http://schemas.microsoft.com/office/drawing/2014/main" xmlns="" id="{5A4E1D1F-744B-4005-9902-99F100F5712A}"/>
              </a:ext>
            </a:extLst>
          </p:cNvPr>
          <p:cNvSpPr/>
          <p:nvPr/>
        </p:nvSpPr>
        <p:spPr bwMode="auto">
          <a:xfrm rot="5400000">
            <a:off x="9235393" y="1535796"/>
            <a:ext cx="198840" cy="4737189"/>
          </a:xfrm>
          <a:prstGeom prst="rightBrace">
            <a:avLst>
              <a:gd name="adj1" fmla="val 8333"/>
              <a:gd name="adj2" fmla="val 50000"/>
            </a:avLst>
          </a:prstGeom>
          <a:noFill/>
          <a:ln w="12700" cap="flat" cmpd="sng" algn="ctr">
            <a:solidFill>
              <a:schemeClr val="bg2">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37" name="Rettangolo 36">
            <a:extLst>
              <a:ext uri="{FF2B5EF4-FFF2-40B4-BE49-F238E27FC236}">
                <a16:creationId xmlns:a16="http://schemas.microsoft.com/office/drawing/2014/main" xmlns="" id="{F9BD7A24-8442-4540-B092-3F7D7984F814}"/>
              </a:ext>
            </a:extLst>
          </p:cNvPr>
          <p:cNvSpPr/>
          <p:nvPr/>
        </p:nvSpPr>
        <p:spPr bwMode="auto">
          <a:xfrm>
            <a:off x="5239183" y="2545331"/>
            <a:ext cx="6751317" cy="1049310"/>
          </a:xfrm>
          <a:prstGeom prst="rect">
            <a:avLst/>
          </a:prstGeom>
          <a:noFill/>
          <a:ln w="12700" cap="flat" cmpd="sng" algn="ctr">
            <a:solidFill>
              <a:schemeClr val="bg2">
                <a:lumMod val="75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graphicFrame>
        <p:nvGraphicFramePr>
          <p:cNvPr id="38" name="Tabella 55">
            <a:extLst>
              <a:ext uri="{FF2B5EF4-FFF2-40B4-BE49-F238E27FC236}">
                <a16:creationId xmlns:a16="http://schemas.microsoft.com/office/drawing/2014/main" xmlns="" id="{4FE98875-8906-47EB-8B2A-152998201DBD}"/>
              </a:ext>
            </a:extLst>
          </p:cNvPr>
          <p:cNvGraphicFramePr>
            <a:graphicFrameLocks noGrp="1"/>
          </p:cNvGraphicFramePr>
          <p:nvPr>
            <p:extLst>
              <p:ext uri="{D42A27DB-BD31-4B8C-83A1-F6EECF244321}">
                <p14:modId xmlns:p14="http://schemas.microsoft.com/office/powerpoint/2010/main" val="1683490706"/>
              </p:ext>
            </p:extLst>
          </p:nvPr>
        </p:nvGraphicFramePr>
        <p:xfrm>
          <a:off x="6858328" y="4068945"/>
          <a:ext cx="4491112" cy="1021080"/>
        </p:xfrm>
        <a:graphic>
          <a:graphicData uri="http://schemas.openxmlformats.org/drawingml/2006/table">
            <a:tbl>
              <a:tblPr firstRow="1" bandRow="1">
                <a:tableStyleId>{F5AB1C69-6EDB-4FF4-983F-18BD219EF322}</a:tableStyleId>
              </a:tblPr>
              <a:tblGrid>
                <a:gridCol w="2519404">
                  <a:extLst>
                    <a:ext uri="{9D8B030D-6E8A-4147-A177-3AD203B41FA5}">
                      <a16:colId xmlns:a16="http://schemas.microsoft.com/office/drawing/2014/main" xmlns="" val="1365358111"/>
                    </a:ext>
                  </a:extLst>
                </a:gridCol>
                <a:gridCol w="985854">
                  <a:extLst>
                    <a:ext uri="{9D8B030D-6E8A-4147-A177-3AD203B41FA5}">
                      <a16:colId xmlns:a16="http://schemas.microsoft.com/office/drawing/2014/main" xmlns="" val="328542750"/>
                    </a:ext>
                  </a:extLst>
                </a:gridCol>
                <a:gridCol w="985854">
                  <a:extLst>
                    <a:ext uri="{9D8B030D-6E8A-4147-A177-3AD203B41FA5}">
                      <a16:colId xmlns:a16="http://schemas.microsoft.com/office/drawing/2014/main" xmlns="" val="2164581317"/>
                    </a:ext>
                  </a:extLst>
                </a:gridCol>
              </a:tblGrid>
              <a:tr h="355015">
                <a:tc>
                  <a:txBody>
                    <a:bodyPr/>
                    <a:lstStyle/>
                    <a:p>
                      <a:pPr algn="r"/>
                      <a:endParaRPr kumimoji="0" lang="it-IT" sz="1200" b="1" i="1" u="none" strike="noStrike" kern="1200" cap="none" spc="0" normalizeH="0" baseline="0">
                        <a:ln>
                          <a:noFill/>
                        </a:ln>
                        <a:solidFill>
                          <a:schemeClr val="tx1"/>
                        </a:solidFill>
                        <a:effectLst/>
                        <a:uLnTx/>
                        <a:uFillTx/>
                        <a:latin typeface="Century Gothic" panose="020B0502020202020204" pitchFamily="34" charset="0"/>
                        <a:ea typeface="+mn-ea"/>
                        <a:cs typeface="+mn-cs"/>
                      </a:endParaRPr>
                    </a:p>
                  </a:txBody>
                  <a:tcPr>
                    <a:lnL w="12700" cmpd="sng">
                      <a:noFill/>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377" rtl="0" eaLnBrk="1" latinLnBrk="0" hangingPunct="1"/>
                      <a:r>
                        <a:rPr lang="it-IT" sz="1050" b="1" kern="1200" dirty="0">
                          <a:solidFill>
                            <a:schemeClr val="tx1"/>
                          </a:solidFill>
                          <a:latin typeface="Century Gothic" panose="020B0502020202020204" pitchFamily="34" charset="0"/>
                          <a:ea typeface="+mn-ea"/>
                          <a:cs typeface="+mn-cs"/>
                        </a:rPr>
                        <a:t>Nessun fenomeno</a:t>
                      </a:r>
                    </a:p>
                  </a:txBody>
                  <a:tcP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it-IT" sz="1050" b="1">
                          <a:solidFill>
                            <a:schemeClr val="tx1"/>
                          </a:solidFill>
                          <a:latin typeface="Century Gothic" panose="020B0502020202020204" pitchFamily="34" charset="0"/>
                        </a:rPr>
                        <a:t>Fenomeni di degrado</a:t>
                      </a:r>
                    </a:p>
                  </a:txBody>
                  <a:tcPr>
                    <a:lnL w="12700" cap="flat" cmpd="sng" algn="ctr">
                      <a:no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4D4D4"/>
                    </a:solidFill>
                  </a:tcPr>
                </a:tc>
                <a:extLst>
                  <a:ext uri="{0D108BD9-81ED-4DB2-BD59-A6C34878D82A}">
                    <a16:rowId xmlns:a16="http://schemas.microsoft.com/office/drawing/2014/main" xmlns="" val="755254420"/>
                  </a:ext>
                </a:extLst>
              </a:tr>
              <a:tr h="272654">
                <a:tc>
                  <a:txBody>
                    <a:bodyPr/>
                    <a:lstStyle/>
                    <a:p>
                      <a:pPr algn="r"/>
                      <a:r>
                        <a:rPr kumimoji="0" lang="it-IT" sz="1200" b="1" i="1" u="sng" strike="noStrike" kern="1200" cap="none" spc="0" normalizeH="0" baseline="0">
                          <a:ln>
                            <a:noFill/>
                          </a:ln>
                          <a:solidFill>
                            <a:schemeClr val="tx1"/>
                          </a:solidFill>
                          <a:effectLst/>
                          <a:uLnTx/>
                          <a:uFillTx/>
                          <a:latin typeface="Century Gothic" panose="020B0502020202020204" pitchFamily="34" charset="0"/>
                          <a:ea typeface="+mn-ea"/>
                          <a:cs typeface="+mn-cs"/>
                        </a:rPr>
                        <a:t>Imprese localizzate in Centro</a:t>
                      </a:r>
                    </a:p>
                  </a:txBody>
                  <a:tcPr>
                    <a:lnL w="12700" cmpd="sng">
                      <a:noFill/>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377" rtl="0" eaLnBrk="1" latinLnBrk="0" hangingPunct="1"/>
                      <a:r>
                        <a:rPr lang="it-IT" sz="1400" b="1" kern="1200">
                          <a:solidFill>
                            <a:schemeClr val="tx1"/>
                          </a:solidFill>
                          <a:latin typeface="Century Gothic" panose="020B0502020202020204" pitchFamily="34" charset="0"/>
                          <a:ea typeface="+mn-ea"/>
                          <a:cs typeface="+mn-cs"/>
                        </a:rPr>
                        <a:t>49,2%</a:t>
                      </a:r>
                    </a:p>
                  </a:txBody>
                  <a:tcP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rgbClr val="C00000"/>
                          </a:solidFill>
                          <a:latin typeface="Century Gothic" panose="020B0502020202020204" pitchFamily="34" charset="0"/>
                        </a:rPr>
                        <a:t>50,8%</a:t>
                      </a:r>
                    </a:p>
                  </a:txBody>
                  <a:tcPr>
                    <a:lnL w="12700" cap="flat" cmpd="sng" algn="ctr">
                      <a:no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4D4D4"/>
                    </a:solidFill>
                  </a:tcPr>
                </a:tc>
                <a:extLst>
                  <a:ext uri="{0D108BD9-81ED-4DB2-BD59-A6C34878D82A}">
                    <a16:rowId xmlns:a16="http://schemas.microsoft.com/office/drawing/2014/main" xmlns="" val="2186441624"/>
                  </a:ext>
                </a:extLst>
              </a:tr>
              <a:tr h="272654">
                <a:tc>
                  <a:txBody>
                    <a:bodyPr/>
                    <a:lstStyle/>
                    <a:p>
                      <a:pPr algn="r"/>
                      <a:r>
                        <a:rPr kumimoji="0" lang="it-IT" sz="1200" b="1" i="1" u="sng" strike="noStrike" kern="1200" cap="none" spc="0" normalizeH="0" baseline="0">
                          <a:ln>
                            <a:noFill/>
                          </a:ln>
                          <a:solidFill>
                            <a:schemeClr val="tx1"/>
                          </a:solidFill>
                          <a:effectLst/>
                          <a:uLnTx/>
                          <a:uFillTx/>
                          <a:latin typeface="Century Gothic" panose="020B0502020202020204" pitchFamily="34" charset="0"/>
                          <a:ea typeface="+mn-ea"/>
                          <a:cs typeface="+mn-cs"/>
                        </a:rPr>
                        <a:t>Imprese localizzate in Periferia </a:t>
                      </a:r>
                    </a:p>
                  </a:txBody>
                  <a:tcPr>
                    <a:lnL w="12700" cmpd="sng">
                      <a:noFill/>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914377" rtl="0" eaLnBrk="1" latinLnBrk="0" hangingPunct="1"/>
                      <a:r>
                        <a:rPr lang="it-IT" sz="1400" b="1" kern="1200">
                          <a:solidFill>
                            <a:schemeClr val="tx1"/>
                          </a:solidFill>
                          <a:latin typeface="Century Gothic" panose="020B0502020202020204" pitchFamily="34" charset="0"/>
                          <a:ea typeface="+mn-ea"/>
                          <a:cs typeface="+mn-cs"/>
                        </a:rPr>
                        <a:t>27,0%</a:t>
                      </a:r>
                    </a:p>
                  </a:txBody>
                  <a:tcPr>
                    <a:lnL w="1270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dirty="0">
                          <a:solidFill>
                            <a:srgbClr val="C00000"/>
                          </a:solidFill>
                          <a:latin typeface="Century Gothic" panose="020B0502020202020204" pitchFamily="34" charset="0"/>
                        </a:rPr>
                        <a:t>73,0%</a:t>
                      </a:r>
                    </a:p>
                  </a:txBody>
                  <a:tcPr>
                    <a:lnL w="12700" cap="flat" cmpd="sng" algn="ctr">
                      <a:no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4D4D4"/>
                    </a:solidFill>
                  </a:tcPr>
                </a:tc>
                <a:extLst>
                  <a:ext uri="{0D108BD9-81ED-4DB2-BD59-A6C34878D82A}">
                    <a16:rowId xmlns:a16="http://schemas.microsoft.com/office/drawing/2014/main" xmlns="" val="1842637494"/>
                  </a:ext>
                </a:extLst>
              </a:tr>
            </a:tbl>
          </a:graphicData>
        </a:graphic>
      </p:graphicFrame>
      <p:pic>
        <p:nvPicPr>
          <p:cNvPr id="34" name="Immagine 33">
            <a:extLst>
              <a:ext uri="{FF2B5EF4-FFF2-40B4-BE49-F238E27FC236}">
                <a16:creationId xmlns:a16="http://schemas.microsoft.com/office/drawing/2014/main" xmlns="" id="{488DDD09-804A-4805-804B-EBC496DEE2D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0800000">
            <a:off x="6835821" y="2665582"/>
            <a:ext cx="1618267" cy="1047594"/>
          </a:xfrm>
          <a:prstGeom prst="rect">
            <a:avLst/>
          </a:prstGeom>
        </p:spPr>
      </p:pic>
      <p:sp>
        <p:nvSpPr>
          <p:cNvPr id="35" name="Rettangolo 34">
            <a:extLst>
              <a:ext uri="{FF2B5EF4-FFF2-40B4-BE49-F238E27FC236}">
                <a16:creationId xmlns:a16="http://schemas.microsoft.com/office/drawing/2014/main" xmlns="" id="{FC74987D-5853-48A7-99A6-CDA90215218D}"/>
              </a:ext>
            </a:extLst>
          </p:cNvPr>
          <p:cNvSpPr/>
          <p:nvPr/>
        </p:nvSpPr>
        <p:spPr>
          <a:xfrm>
            <a:off x="7558292" y="2883066"/>
            <a:ext cx="780545" cy="307777"/>
          </a:xfrm>
          <a:prstGeom prst="rect">
            <a:avLst/>
          </a:prstGeom>
          <a:solidFill>
            <a:schemeClr val="bg1">
              <a:lumMod val="95000"/>
            </a:schemeClr>
          </a:solidFill>
        </p:spPr>
        <p:txBody>
          <a:bodyPr wrap="square">
            <a:spAutoFit/>
          </a:bodyPr>
          <a:lstStyle/>
          <a:p>
            <a:pPr algn="ctr"/>
            <a:r>
              <a:rPr lang="it-IT" sz="1400">
                <a:latin typeface="Century Gothic" panose="020B0502020202020204" pitchFamily="34" charset="0"/>
              </a:rPr>
              <a:t>54,0%</a:t>
            </a:r>
            <a:endParaRPr lang="it-IT" sz="1400" i="1">
              <a:latin typeface="Century Gothic" panose="020B0502020202020204" pitchFamily="34" charset="0"/>
            </a:endParaRPr>
          </a:p>
        </p:txBody>
      </p:sp>
      <p:sp>
        <p:nvSpPr>
          <p:cNvPr id="32" name="Rectangle 4">
            <a:extLst>
              <a:ext uri="{FF2B5EF4-FFF2-40B4-BE49-F238E27FC236}">
                <a16:creationId xmlns:a16="http://schemas.microsoft.com/office/drawing/2014/main" xmlns="" id="{C36EA734-F462-4EBD-9C45-3AAB7FCF93F0}"/>
              </a:ext>
            </a:extLst>
          </p:cNvPr>
          <p:cNvSpPr>
            <a:spLocks noChangeArrowheads="1"/>
          </p:cNvSpPr>
          <p:nvPr/>
        </p:nvSpPr>
        <p:spPr bwMode="auto">
          <a:xfrm>
            <a:off x="419491" y="2164938"/>
            <a:ext cx="4265622" cy="223869"/>
          </a:xfrm>
          <a:prstGeom prst="rect">
            <a:avLst/>
          </a:prstGeom>
          <a:solidFill>
            <a:srgbClr val="E2EFD9"/>
          </a:solidFill>
          <a:ln>
            <a:noFill/>
          </a:ln>
        </p:spPr>
        <p:txBody>
          <a:bodyPr anchor="ct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MS PGothic" panose="020B0600070205080204"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it-IT" altLang="it-IT" sz="1200" i="0" u="sng" strike="noStrike" kern="0" cap="none" spc="0" normalizeH="0" baseline="0" noProof="0" dirty="0">
                <a:ln>
                  <a:noFill/>
                </a:ln>
                <a:effectLst/>
                <a:uLnTx/>
                <a:uFillTx/>
                <a:latin typeface="Century Gothic" panose="020B0502020202020204" pitchFamily="34" charset="0"/>
                <a:cs typeface="Arial" panose="020B0604020202020204" pitchFamily="34" charset="0"/>
              </a:rPr>
              <a:t>Dato </a:t>
            </a:r>
            <a:r>
              <a:rPr kumimoji="0" lang="it-IT" altLang="it-IT" sz="1200" i="0" u="sng" strike="noStrike" kern="0" cap="none" spc="0" normalizeH="0" baseline="0" noProof="0" dirty="0" smtClean="0">
                <a:ln>
                  <a:noFill/>
                </a:ln>
                <a:effectLst/>
                <a:uLnTx/>
                <a:uFillTx/>
                <a:latin typeface="Century Gothic" panose="020B0502020202020204" pitchFamily="34" charset="0"/>
                <a:cs typeface="Arial" panose="020B0604020202020204" pitchFamily="34" charset="0"/>
              </a:rPr>
              <a:t>Italia</a:t>
            </a:r>
            <a:endParaRPr kumimoji="0" lang="it-IT" altLang="it-IT" sz="1200" i="0" u="sng" strike="noStrike" kern="0" cap="none" spc="0" normalizeH="0" baseline="0" noProof="0" dirty="0">
              <a:ln>
                <a:noFill/>
              </a:ln>
              <a:effectLst/>
              <a:uLnTx/>
              <a:uFillTx/>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1810820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Immagine 37">
            <a:extLst>
              <a:ext uri="{FF2B5EF4-FFF2-40B4-BE49-F238E27FC236}">
                <a16:creationId xmlns:a16="http://schemas.microsoft.com/office/drawing/2014/main" xmlns="" id="{60200C6B-75DE-46B6-9263-3203AFD234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295" y="2673580"/>
            <a:ext cx="4573524" cy="2713746"/>
          </a:xfrm>
          <a:prstGeom prst="rect">
            <a:avLst/>
          </a:prstGeom>
        </p:spPr>
      </p:pic>
      <p:sp>
        <p:nvSpPr>
          <p:cNvPr id="4" name="Titolo 1">
            <a:extLst>
              <a:ext uri="{FF2B5EF4-FFF2-40B4-BE49-F238E27FC236}">
                <a16:creationId xmlns:a16="http://schemas.microsoft.com/office/drawing/2014/main" xmlns="" id="{CC66D125-0C5E-4593-8936-DFF7151F8066}"/>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Impatto del degrado urbano| </a:t>
            </a:r>
            <a:r>
              <a:rPr kumimoji="0" lang="it-IT" sz="2200" b="1" i="0" u="none" strike="noStrike" kern="1200" cap="none" spc="0" normalizeH="0" baseline="0" noProof="0" dirty="0">
                <a:ln>
                  <a:noFill/>
                </a:ln>
                <a:effectLst/>
                <a:uLnTx/>
                <a:uFillTx/>
                <a:latin typeface="Century Gothic" panose="020B0502020202020204" pitchFamily="34" charset="0"/>
                <a:ea typeface="MS PGothic" charset="0"/>
                <a:cs typeface="Arial"/>
              </a:rPr>
              <a:t>Circa s</a:t>
            </a:r>
            <a:r>
              <a:rPr lang="it-IT" sz="2200" dirty="0">
                <a:latin typeface="Century Gothic" panose="020B0502020202020204" pitchFamily="34" charset="0"/>
                <a:ea typeface="MS PGothic" charset="0"/>
                <a:cs typeface="Arial"/>
              </a:rPr>
              <a:t>ei </a:t>
            </a:r>
            <a:r>
              <a:rPr lang="it-IT" sz="2200" dirty="0">
                <a:solidFill>
                  <a:srgbClr val="000000"/>
                </a:solidFill>
                <a:latin typeface="Century Gothic" panose="020B0502020202020204" pitchFamily="34" charset="0"/>
                <a:ea typeface="MS PGothic" charset="0"/>
                <a:cs typeface="Arial"/>
              </a:rPr>
              <a:t>imprese su dieci sono dell’idea che il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degrado urbano abbia un impatto negativo sull'andamento dell’impresa. </a:t>
            </a:r>
            <a:r>
              <a:rPr lang="it-IT" sz="2200" dirty="0">
                <a:solidFill>
                  <a:srgbClr val="000000"/>
                </a:solidFill>
                <a:latin typeface="Century Gothic" panose="020B0502020202020204" pitchFamily="34" charset="0"/>
                <a:ea typeface="MS PGothic" charset="0"/>
                <a:cs typeface="Arial"/>
              </a:rPr>
              <a:t>T</a:t>
            </a:r>
            <a:r>
              <a:rPr kumimoji="0" lang="it-IT" sz="2200" b="1" i="0" u="none" strike="noStrike" kern="1200" cap="none" spc="0" normalizeH="0" baseline="0" noProof="0" dirty="0" err="1">
                <a:ln>
                  <a:noFill/>
                </a:ln>
                <a:solidFill>
                  <a:srgbClr val="000000"/>
                </a:solidFill>
                <a:effectLst/>
                <a:uLnTx/>
                <a:uFillTx/>
                <a:latin typeface="Century Gothic" panose="020B0502020202020204" pitchFamily="34" charset="0"/>
                <a:ea typeface="MS PGothic" charset="0"/>
                <a:cs typeface="Arial"/>
              </a:rPr>
              <a:t>ale</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 convinzione è direttamente proporzionale alle dimensioni del centro </a:t>
            </a:r>
            <a:r>
              <a:rPr lang="it-IT" sz="2200" dirty="0">
                <a:solidFill>
                  <a:srgbClr val="000000"/>
                </a:solidFill>
                <a:latin typeface="Century Gothic" panose="020B0502020202020204" pitchFamily="34" charset="0"/>
                <a:ea typeface="MS PGothic" charset="0"/>
                <a:cs typeface="Arial"/>
              </a:rPr>
              <a:t>abitato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in cui essa opera.</a:t>
            </a:r>
          </a:p>
        </p:txBody>
      </p:sp>
      <p:sp>
        <p:nvSpPr>
          <p:cNvPr id="3" name="CasellaDiTesto 2">
            <a:extLst>
              <a:ext uri="{FF2B5EF4-FFF2-40B4-BE49-F238E27FC236}">
                <a16:creationId xmlns:a16="http://schemas.microsoft.com/office/drawing/2014/main" xmlns="" id="{2ED82410-E4D3-4DBE-9012-E275CF020CF8}"/>
              </a:ext>
            </a:extLst>
          </p:cNvPr>
          <p:cNvSpPr txBox="1"/>
          <p:nvPr/>
        </p:nvSpPr>
        <p:spPr>
          <a:xfrm>
            <a:off x="334962" y="1396781"/>
            <a:ext cx="11585396" cy="338554"/>
          </a:xfrm>
          <a:prstGeom prst="rect">
            <a:avLst/>
          </a:prstGeom>
          <a:noFill/>
        </p:spPr>
        <p:txBody>
          <a:bodyPr wrap="square">
            <a:spAutoFit/>
          </a:bodyPr>
          <a:lstStyle/>
          <a:p>
            <a:r>
              <a:rPr lang="it-IT" sz="1600" b="0">
                <a:effectLst/>
                <a:latin typeface="Century Gothic" panose="020B0502020202020204" pitchFamily="34" charset="0"/>
                <a:ea typeface="Times New Roman" panose="02020603050405020304" pitchFamily="18" charset="0"/>
                <a:cs typeface="Times New Roman" panose="02020603050405020304" pitchFamily="18" charset="0"/>
              </a:rPr>
              <a:t>A Suo avviso, che impatto ha il fenomeno del ‘degrado urbano’ sull’andamento della Sua impresa? </a:t>
            </a:r>
            <a:endParaRPr lang="it-IT" sz="1600" b="0">
              <a:latin typeface="Century Gothic" panose="020B0502020202020204" pitchFamily="34" charset="0"/>
            </a:endParaRPr>
          </a:p>
        </p:txBody>
      </p:sp>
      <p:sp>
        <p:nvSpPr>
          <p:cNvPr id="7" name="Rettangolo 93">
            <a:extLst>
              <a:ext uri="{FF2B5EF4-FFF2-40B4-BE49-F238E27FC236}">
                <a16:creationId xmlns:a16="http://schemas.microsoft.com/office/drawing/2014/main" xmlns="" id="{EBAAD879-C1E4-4629-832E-BDA37D263683}"/>
              </a:ext>
            </a:extLst>
          </p:cNvPr>
          <p:cNvSpPr>
            <a:spLocks noChangeArrowheads="1"/>
          </p:cNvSpPr>
          <p:nvPr/>
        </p:nvSpPr>
        <p:spPr bwMode="auto">
          <a:xfrm>
            <a:off x="334962" y="6309320"/>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graphicFrame>
        <p:nvGraphicFramePr>
          <p:cNvPr id="8" name="Tabella 27">
            <a:extLst>
              <a:ext uri="{FF2B5EF4-FFF2-40B4-BE49-F238E27FC236}">
                <a16:creationId xmlns:a16="http://schemas.microsoft.com/office/drawing/2014/main" xmlns="" id="{77D869D0-0369-4CBF-A821-98DB07EA4224}"/>
              </a:ext>
            </a:extLst>
          </p:cNvPr>
          <p:cNvGraphicFramePr>
            <a:graphicFrameLocks noGrp="1"/>
          </p:cNvGraphicFramePr>
          <p:nvPr>
            <p:extLst>
              <p:ext uri="{D42A27DB-BD31-4B8C-83A1-F6EECF244321}">
                <p14:modId xmlns:p14="http://schemas.microsoft.com/office/powerpoint/2010/main" val="3464142105"/>
              </p:ext>
            </p:extLst>
          </p:nvPr>
        </p:nvGraphicFramePr>
        <p:xfrm>
          <a:off x="383534" y="4769807"/>
          <a:ext cx="4334220" cy="457200"/>
        </p:xfrm>
        <a:graphic>
          <a:graphicData uri="http://schemas.openxmlformats.org/drawingml/2006/table">
            <a:tbl>
              <a:tblPr firstRow="1" bandRow="1">
                <a:tableStyleId>{5C22544A-7EE6-4342-B048-85BDC9FD1C3A}</a:tableStyleId>
              </a:tblPr>
              <a:tblGrid>
                <a:gridCol w="963704">
                  <a:extLst>
                    <a:ext uri="{9D8B030D-6E8A-4147-A177-3AD203B41FA5}">
                      <a16:colId xmlns:a16="http://schemas.microsoft.com/office/drawing/2014/main" xmlns="" val="3243790134"/>
                    </a:ext>
                  </a:extLst>
                </a:gridCol>
                <a:gridCol w="1289870">
                  <a:extLst>
                    <a:ext uri="{9D8B030D-6E8A-4147-A177-3AD203B41FA5}">
                      <a16:colId xmlns:a16="http://schemas.microsoft.com/office/drawing/2014/main" xmlns="" val="2465587490"/>
                    </a:ext>
                  </a:extLst>
                </a:gridCol>
                <a:gridCol w="1076060">
                  <a:extLst>
                    <a:ext uri="{9D8B030D-6E8A-4147-A177-3AD203B41FA5}">
                      <a16:colId xmlns:a16="http://schemas.microsoft.com/office/drawing/2014/main" xmlns="" val="615334823"/>
                    </a:ext>
                  </a:extLst>
                </a:gridCol>
                <a:gridCol w="1004586">
                  <a:extLst>
                    <a:ext uri="{9D8B030D-6E8A-4147-A177-3AD203B41FA5}">
                      <a16:colId xmlns:a16="http://schemas.microsoft.com/office/drawing/2014/main" xmlns="" val="2758083112"/>
                    </a:ext>
                  </a:extLst>
                </a:gridCol>
              </a:tblGrid>
              <a:tr h="351971">
                <a:tc>
                  <a:txBody>
                    <a:bodyPr/>
                    <a:lstStyle/>
                    <a:p>
                      <a:pPr algn="ctr"/>
                      <a:r>
                        <a:rPr lang="it-IT" sz="12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 NEGATIVO</a:t>
                      </a:r>
                      <a:endParaRPr lang="it-IT" sz="12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2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 NEGATIVO</a:t>
                      </a:r>
                      <a:endParaRPr lang="it-IT" sz="12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200" b="1">
                          <a:solidFill>
                            <a:schemeClr val="tx1"/>
                          </a:solidFill>
                          <a:latin typeface="Century Gothic" panose="020B0502020202020204" pitchFamily="34" charset="0"/>
                        </a:rPr>
                        <a:t>POCO NEGATIVO</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2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 NEGATIVO</a:t>
                      </a:r>
                      <a:endParaRPr lang="it-IT" sz="12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sp>
        <p:nvSpPr>
          <p:cNvPr id="9" name="CasellaDiTesto 8">
            <a:extLst>
              <a:ext uri="{FF2B5EF4-FFF2-40B4-BE49-F238E27FC236}">
                <a16:creationId xmlns:a16="http://schemas.microsoft.com/office/drawing/2014/main" xmlns="" id="{1E36FD9A-B2AD-4D48-AA1E-09C31794D73D}"/>
              </a:ext>
            </a:extLst>
          </p:cNvPr>
          <p:cNvSpPr txBox="1">
            <a:spLocks noChangeArrowheads="1"/>
          </p:cNvSpPr>
          <p:nvPr/>
        </p:nvSpPr>
        <p:spPr bwMode="auto">
          <a:xfrm>
            <a:off x="382729" y="2186043"/>
            <a:ext cx="1625375" cy="52719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2800" dirty="0">
                <a:latin typeface="Century Gothic" panose="020B0502020202020204" pitchFamily="34" charset="0"/>
              </a:rPr>
              <a:t>59,6%</a:t>
            </a:r>
            <a:endParaRPr lang="it-IT" altLang="it-IT" sz="2800" b="0" dirty="0">
              <a:latin typeface="Century Gothic" panose="020B0502020202020204" pitchFamily="34" charset="0"/>
            </a:endParaRPr>
          </a:p>
        </p:txBody>
      </p:sp>
      <p:sp>
        <p:nvSpPr>
          <p:cNvPr id="10" name="Rettangolo 9">
            <a:extLst>
              <a:ext uri="{FF2B5EF4-FFF2-40B4-BE49-F238E27FC236}">
                <a16:creationId xmlns:a16="http://schemas.microsoft.com/office/drawing/2014/main" xmlns="" id="{C8D7195A-C631-4A1C-A91D-63768B8A5931}"/>
              </a:ext>
            </a:extLst>
          </p:cNvPr>
          <p:cNvSpPr/>
          <p:nvPr/>
        </p:nvSpPr>
        <p:spPr bwMode="auto">
          <a:xfrm>
            <a:off x="5159521" y="1803693"/>
            <a:ext cx="3346838" cy="2088000"/>
          </a:xfrm>
          <a:prstGeom prst="rect">
            <a:avLst/>
          </a:prstGeom>
          <a:noFill/>
          <a:ln w="12700" cap="flat" cmpd="sng" algn="ctr">
            <a:solidFill>
              <a:srgbClr val="D1D1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1" name="Rettangolo 10">
            <a:extLst>
              <a:ext uri="{FF2B5EF4-FFF2-40B4-BE49-F238E27FC236}">
                <a16:creationId xmlns:a16="http://schemas.microsoft.com/office/drawing/2014/main" xmlns="" id="{E9526384-2894-43A2-ACAC-6F5DA98094B2}"/>
              </a:ext>
            </a:extLst>
          </p:cNvPr>
          <p:cNvSpPr/>
          <p:nvPr/>
        </p:nvSpPr>
        <p:spPr bwMode="auto">
          <a:xfrm>
            <a:off x="5143879" y="4006753"/>
            <a:ext cx="3346838" cy="2088000"/>
          </a:xfrm>
          <a:prstGeom prst="rect">
            <a:avLst/>
          </a:prstGeom>
          <a:noFill/>
          <a:ln w="12700" cap="flat" cmpd="sng" algn="ctr">
            <a:solidFill>
              <a:srgbClr val="8AC6CD"/>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2" name="Rettangolo 11">
            <a:extLst>
              <a:ext uri="{FF2B5EF4-FFF2-40B4-BE49-F238E27FC236}">
                <a16:creationId xmlns:a16="http://schemas.microsoft.com/office/drawing/2014/main" xmlns="" id="{2E58E6B3-BE54-475E-A814-A1582D4DEF11}"/>
              </a:ext>
            </a:extLst>
          </p:cNvPr>
          <p:cNvSpPr/>
          <p:nvPr/>
        </p:nvSpPr>
        <p:spPr bwMode="auto">
          <a:xfrm>
            <a:off x="8590849" y="1810461"/>
            <a:ext cx="3346838" cy="2088000"/>
          </a:xfrm>
          <a:prstGeom prst="rect">
            <a:avLst/>
          </a:prstGeom>
          <a:noFill/>
          <a:ln w="12700" cap="flat" cmpd="sng" algn="ctr">
            <a:solidFill>
              <a:srgbClr val="BADDE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3" name="Rettangolo 12">
            <a:extLst>
              <a:ext uri="{FF2B5EF4-FFF2-40B4-BE49-F238E27FC236}">
                <a16:creationId xmlns:a16="http://schemas.microsoft.com/office/drawing/2014/main" xmlns="" id="{390CC6A8-CDFD-4FD2-AAF0-A3AA0B36F27E}"/>
              </a:ext>
            </a:extLst>
          </p:cNvPr>
          <p:cNvSpPr/>
          <p:nvPr/>
        </p:nvSpPr>
        <p:spPr bwMode="auto">
          <a:xfrm>
            <a:off x="8575207" y="4006753"/>
            <a:ext cx="3346838" cy="2088000"/>
          </a:xfrm>
          <a:prstGeom prst="rect">
            <a:avLst/>
          </a:prstGeom>
          <a:noFill/>
          <a:ln w="12700" cap="flat" cmpd="sng" algn="ctr">
            <a:solidFill>
              <a:srgbClr val="3C8C9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4" name="Rettangolo 13">
            <a:extLst>
              <a:ext uri="{FF2B5EF4-FFF2-40B4-BE49-F238E27FC236}">
                <a16:creationId xmlns:a16="http://schemas.microsoft.com/office/drawing/2014/main" xmlns="" id="{15C7BA97-3280-4AB4-A77D-09FBA9AF3DFD}"/>
              </a:ext>
            </a:extLst>
          </p:cNvPr>
          <p:cNvSpPr/>
          <p:nvPr/>
        </p:nvSpPr>
        <p:spPr bwMode="auto">
          <a:xfrm>
            <a:off x="5159521" y="1810461"/>
            <a:ext cx="3346838" cy="225250"/>
          </a:xfrm>
          <a:prstGeom prst="rect">
            <a:avLst/>
          </a:prstGeom>
          <a:solidFill>
            <a:schemeClr val="accent5"/>
          </a:solidFill>
          <a:ln w="12700" cap="flat" cmpd="sng" algn="ctr">
            <a:solidFill>
              <a:srgbClr val="DAEDE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it-IT" sz="1100" i="0" u="none" strike="noStrike" cap="none" normalizeH="0" baseline="0">
                <a:ln>
                  <a:noFill/>
                </a:ln>
                <a:solidFill>
                  <a:schemeClr val="tx1"/>
                </a:solidFill>
                <a:effectLst/>
                <a:latin typeface="Century Gothic" panose="020B0502020202020204" pitchFamily="34" charset="0"/>
              </a:rPr>
              <a:t>Meno di 10.000 abitanti</a:t>
            </a:r>
          </a:p>
        </p:txBody>
      </p:sp>
      <p:sp>
        <p:nvSpPr>
          <p:cNvPr id="15" name="Rettangolo 14">
            <a:extLst>
              <a:ext uri="{FF2B5EF4-FFF2-40B4-BE49-F238E27FC236}">
                <a16:creationId xmlns:a16="http://schemas.microsoft.com/office/drawing/2014/main" xmlns="" id="{33BCB138-4F8D-4E10-9693-6C5D722D5486}"/>
              </a:ext>
            </a:extLst>
          </p:cNvPr>
          <p:cNvSpPr/>
          <p:nvPr/>
        </p:nvSpPr>
        <p:spPr bwMode="auto">
          <a:xfrm>
            <a:off x="8590849" y="1801219"/>
            <a:ext cx="3346838" cy="225250"/>
          </a:xfrm>
          <a:prstGeom prst="rect">
            <a:avLst/>
          </a:prstGeom>
          <a:solidFill>
            <a:schemeClr val="accent5">
              <a:lumMod val="9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100" b="1"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Tra 10.000- 50.000 abitanti</a:t>
            </a:r>
          </a:p>
          <a:p>
            <a:pPr marL="0" marR="0" indent="0" algn="l" defTabSz="914400" rtl="0" eaLnBrk="1" fontAlgn="base" latinLnBrk="0" hangingPunct="1">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Arial" charset="0"/>
            </a:endParaRPr>
          </a:p>
        </p:txBody>
      </p:sp>
      <p:sp>
        <p:nvSpPr>
          <p:cNvPr id="16" name="Rettangolo 15">
            <a:extLst>
              <a:ext uri="{FF2B5EF4-FFF2-40B4-BE49-F238E27FC236}">
                <a16:creationId xmlns:a16="http://schemas.microsoft.com/office/drawing/2014/main" xmlns="" id="{DDF0D4C5-7E12-4292-BDE5-83987047578D}"/>
              </a:ext>
            </a:extLst>
          </p:cNvPr>
          <p:cNvSpPr/>
          <p:nvPr/>
        </p:nvSpPr>
        <p:spPr bwMode="auto">
          <a:xfrm>
            <a:off x="8575207" y="4012959"/>
            <a:ext cx="3346838" cy="225250"/>
          </a:xfrm>
          <a:prstGeom prst="rect">
            <a:avLst/>
          </a:prstGeom>
          <a:solidFill>
            <a:schemeClr val="accent1">
              <a:lumMod val="5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it-IT" sz="1100" i="0" u="none" strike="noStrike" cap="none" normalizeH="0" baseline="0">
                <a:ln>
                  <a:noFill/>
                </a:ln>
                <a:solidFill>
                  <a:schemeClr val="bg1"/>
                </a:solidFill>
                <a:effectLst/>
                <a:latin typeface="Century Gothic" panose="020B0502020202020204" pitchFamily="34" charset="0"/>
              </a:rPr>
              <a:t>Oltre 250.000 abitanti</a:t>
            </a:r>
          </a:p>
        </p:txBody>
      </p:sp>
      <p:sp>
        <p:nvSpPr>
          <p:cNvPr id="17" name="Rettangolo 16">
            <a:extLst>
              <a:ext uri="{FF2B5EF4-FFF2-40B4-BE49-F238E27FC236}">
                <a16:creationId xmlns:a16="http://schemas.microsoft.com/office/drawing/2014/main" xmlns="" id="{D33271F0-1C59-43B5-8AC3-8995CBE86461}"/>
              </a:ext>
            </a:extLst>
          </p:cNvPr>
          <p:cNvSpPr/>
          <p:nvPr/>
        </p:nvSpPr>
        <p:spPr bwMode="auto">
          <a:xfrm>
            <a:off x="5143879" y="4006753"/>
            <a:ext cx="3346838" cy="225250"/>
          </a:xfrm>
          <a:prstGeom prst="rect">
            <a:avLst/>
          </a:prstGeom>
          <a:solidFill>
            <a:schemeClr val="accent5">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100" b="1"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Tra 50.000- 250.000 abitanti</a:t>
            </a:r>
          </a:p>
          <a:p>
            <a:pPr marL="0" marR="0" indent="0" algn="l" defTabSz="914400" rtl="0" eaLnBrk="1" fontAlgn="base" latinLnBrk="0" hangingPunct="1">
              <a:lnSpc>
                <a:spcPct val="100000"/>
              </a:lnSpc>
              <a:spcBef>
                <a:spcPct val="0"/>
              </a:spcBef>
              <a:spcAft>
                <a:spcPct val="0"/>
              </a:spcAft>
              <a:buClrTx/>
              <a:buSzTx/>
              <a:buFontTx/>
              <a:buNone/>
              <a:tabLst/>
            </a:pPr>
            <a:endParaRPr kumimoji="0" lang="it-IT" sz="1100" b="0" i="0" u="none" strike="noStrike" cap="none" normalizeH="0" baseline="0">
              <a:ln>
                <a:noFill/>
              </a:ln>
              <a:solidFill>
                <a:schemeClr val="tx1"/>
              </a:solidFill>
              <a:effectLst/>
              <a:latin typeface="Arial" charset="0"/>
            </a:endParaRPr>
          </a:p>
        </p:txBody>
      </p:sp>
      <p:graphicFrame>
        <p:nvGraphicFramePr>
          <p:cNvPr id="18" name="Tabella 27">
            <a:extLst>
              <a:ext uri="{FF2B5EF4-FFF2-40B4-BE49-F238E27FC236}">
                <a16:creationId xmlns:a16="http://schemas.microsoft.com/office/drawing/2014/main" xmlns="" id="{C685796D-F1F8-43DE-AA5D-27CB9A6B5C3F}"/>
              </a:ext>
            </a:extLst>
          </p:cNvPr>
          <p:cNvGraphicFramePr>
            <a:graphicFrameLocks noGrp="1"/>
          </p:cNvGraphicFramePr>
          <p:nvPr>
            <p:extLst>
              <p:ext uri="{D42A27DB-BD31-4B8C-83A1-F6EECF244321}">
                <p14:modId xmlns:p14="http://schemas.microsoft.com/office/powerpoint/2010/main" val="940328906"/>
              </p:ext>
            </p:extLst>
          </p:nvPr>
        </p:nvGraphicFramePr>
        <p:xfrm>
          <a:off x="5167429" y="3624703"/>
          <a:ext cx="3315207" cy="228600"/>
        </p:xfrm>
        <a:graphic>
          <a:graphicData uri="http://schemas.openxmlformats.org/drawingml/2006/table">
            <a:tbl>
              <a:tblPr firstRow="1" bandRow="1">
                <a:tableStyleId>{5C22544A-7EE6-4342-B048-85BDC9FD1C3A}</a:tableStyleId>
              </a:tblPr>
              <a:tblGrid>
                <a:gridCol w="659413">
                  <a:extLst>
                    <a:ext uri="{9D8B030D-6E8A-4147-A177-3AD203B41FA5}">
                      <a16:colId xmlns:a16="http://schemas.microsoft.com/office/drawing/2014/main" xmlns="" val="3243790134"/>
                    </a:ext>
                  </a:extLst>
                </a:gridCol>
                <a:gridCol w="935665">
                  <a:extLst>
                    <a:ext uri="{9D8B030D-6E8A-4147-A177-3AD203B41FA5}">
                      <a16:colId xmlns:a16="http://schemas.microsoft.com/office/drawing/2014/main" xmlns="" val="2465587490"/>
                    </a:ext>
                  </a:extLst>
                </a:gridCol>
                <a:gridCol w="891327">
                  <a:extLst>
                    <a:ext uri="{9D8B030D-6E8A-4147-A177-3AD203B41FA5}">
                      <a16:colId xmlns:a16="http://schemas.microsoft.com/office/drawing/2014/main" xmlns="" val="615334823"/>
                    </a:ext>
                  </a:extLst>
                </a:gridCol>
                <a:gridCol w="828802">
                  <a:extLst>
                    <a:ext uri="{9D8B030D-6E8A-4147-A177-3AD203B41FA5}">
                      <a16:colId xmlns:a16="http://schemas.microsoft.com/office/drawing/2014/main" xmlns="" val="2758083112"/>
                    </a:ext>
                  </a:extLst>
                </a:gridCol>
              </a:tblGrid>
              <a:tr h="225250">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latin typeface="Century Gothic" panose="020B0502020202020204" pitchFamily="34" charset="0"/>
                        </a:rPr>
                        <a:t>POCO</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sp>
        <p:nvSpPr>
          <p:cNvPr id="19" name="CasellaDiTesto 18">
            <a:extLst>
              <a:ext uri="{FF2B5EF4-FFF2-40B4-BE49-F238E27FC236}">
                <a16:creationId xmlns:a16="http://schemas.microsoft.com/office/drawing/2014/main" xmlns="" id="{9B4154BC-50D6-4B87-95E8-82E0A6139A0C}"/>
              </a:ext>
            </a:extLst>
          </p:cNvPr>
          <p:cNvSpPr txBox="1">
            <a:spLocks noChangeArrowheads="1"/>
          </p:cNvSpPr>
          <p:nvPr/>
        </p:nvSpPr>
        <p:spPr bwMode="auto">
          <a:xfrm>
            <a:off x="5131301" y="2074884"/>
            <a:ext cx="1209953" cy="40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2000">
                <a:latin typeface="Century Gothic" panose="020B0502020202020204" pitchFamily="34" charset="0"/>
              </a:rPr>
              <a:t>52,0%</a:t>
            </a:r>
            <a:endParaRPr lang="it-IT" altLang="it-IT" sz="2000" b="0">
              <a:latin typeface="Century Gothic" panose="020B0502020202020204" pitchFamily="34" charset="0"/>
            </a:endParaRPr>
          </a:p>
        </p:txBody>
      </p:sp>
      <p:sp>
        <p:nvSpPr>
          <p:cNvPr id="21" name="CasellaDiTesto 20">
            <a:extLst>
              <a:ext uri="{FF2B5EF4-FFF2-40B4-BE49-F238E27FC236}">
                <a16:creationId xmlns:a16="http://schemas.microsoft.com/office/drawing/2014/main" xmlns="" id="{F23E262E-28CD-4DC6-877C-7F12F247BB43}"/>
              </a:ext>
            </a:extLst>
          </p:cNvPr>
          <p:cNvSpPr txBox="1">
            <a:spLocks noChangeArrowheads="1"/>
          </p:cNvSpPr>
          <p:nvPr/>
        </p:nvSpPr>
        <p:spPr bwMode="auto">
          <a:xfrm>
            <a:off x="8555811" y="2037218"/>
            <a:ext cx="1209953" cy="40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2000">
                <a:latin typeface="Century Gothic" panose="020B0502020202020204" pitchFamily="34" charset="0"/>
              </a:rPr>
              <a:t>58,0%</a:t>
            </a:r>
            <a:endParaRPr lang="it-IT" altLang="it-IT" sz="2000" b="0">
              <a:latin typeface="Century Gothic" panose="020B0502020202020204" pitchFamily="34" charset="0"/>
            </a:endParaRPr>
          </a:p>
        </p:txBody>
      </p:sp>
      <p:sp>
        <p:nvSpPr>
          <p:cNvPr id="23" name="CasellaDiTesto 22">
            <a:extLst>
              <a:ext uri="{FF2B5EF4-FFF2-40B4-BE49-F238E27FC236}">
                <a16:creationId xmlns:a16="http://schemas.microsoft.com/office/drawing/2014/main" xmlns="" id="{FFF4302C-691B-4679-974D-30BE3B644A5C}"/>
              </a:ext>
            </a:extLst>
          </p:cNvPr>
          <p:cNvSpPr txBox="1">
            <a:spLocks noChangeArrowheads="1"/>
          </p:cNvSpPr>
          <p:nvPr/>
        </p:nvSpPr>
        <p:spPr bwMode="auto">
          <a:xfrm>
            <a:off x="8606838" y="4214595"/>
            <a:ext cx="1209953" cy="40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2000">
                <a:latin typeface="Century Gothic" panose="020B0502020202020204" pitchFamily="34" charset="0"/>
              </a:rPr>
              <a:t>62,6%</a:t>
            </a:r>
            <a:endParaRPr lang="it-IT" altLang="it-IT" sz="2000" b="0">
              <a:latin typeface="Century Gothic" panose="020B0502020202020204" pitchFamily="34" charset="0"/>
            </a:endParaRPr>
          </a:p>
        </p:txBody>
      </p:sp>
      <p:sp>
        <p:nvSpPr>
          <p:cNvPr id="25" name="CasellaDiTesto 24">
            <a:extLst>
              <a:ext uri="{FF2B5EF4-FFF2-40B4-BE49-F238E27FC236}">
                <a16:creationId xmlns:a16="http://schemas.microsoft.com/office/drawing/2014/main" xmlns="" id="{079F461A-3388-4577-92B8-B55E545A6B9A}"/>
              </a:ext>
            </a:extLst>
          </p:cNvPr>
          <p:cNvSpPr txBox="1">
            <a:spLocks noChangeArrowheads="1"/>
          </p:cNvSpPr>
          <p:nvPr/>
        </p:nvSpPr>
        <p:spPr bwMode="auto">
          <a:xfrm>
            <a:off x="5108668" y="4217949"/>
            <a:ext cx="1209953" cy="40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algn="ctr" eaLnBrk="1" hangingPunct="1">
              <a:lnSpc>
                <a:spcPct val="110000"/>
              </a:lnSpc>
              <a:spcBef>
                <a:spcPts val="600"/>
              </a:spcBef>
            </a:pPr>
            <a:r>
              <a:rPr lang="it-IT" altLang="it-IT" sz="2000">
                <a:latin typeface="Century Gothic" panose="020B0502020202020204" pitchFamily="34" charset="0"/>
              </a:rPr>
              <a:t>59,9%</a:t>
            </a:r>
            <a:endParaRPr lang="it-IT" altLang="it-IT" sz="2000" b="0">
              <a:latin typeface="Century Gothic" panose="020B0502020202020204" pitchFamily="34" charset="0"/>
            </a:endParaRPr>
          </a:p>
        </p:txBody>
      </p:sp>
      <p:graphicFrame>
        <p:nvGraphicFramePr>
          <p:cNvPr id="30" name="Tabella 27">
            <a:extLst>
              <a:ext uri="{FF2B5EF4-FFF2-40B4-BE49-F238E27FC236}">
                <a16:creationId xmlns:a16="http://schemas.microsoft.com/office/drawing/2014/main" xmlns="" id="{F1CF0FE0-8D83-4025-9B87-14EF858031FE}"/>
              </a:ext>
            </a:extLst>
          </p:cNvPr>
          <p:cNvGraphicFramePr>
            <a:graphicFrameLocks noGrp="1"/>
          </p:cNvGraphicFramePr>
          <p:nvPr>
            <p:extLst>
              <p:ext uri="{D42A27DB-BD31-4B8C-83A1-F6EECF244321}">
                <p14:modId xmlns:p14="http://schemas.microsoft.com/office/powerpoint/2010/main" val="4053353070"/>
              </p:ext>
            </p:extLst>
          </p:nvPr>
        </p:nvGraphicFramePr>
        <p:xfrm>
          <a:off x="8606838" y="3639935"/>
          <a:ext cx="3315207" cy="228600"/>
        </p:xfrm>
        <a:graphic>
          <a:graphicData uri="http://schemas.openxmlformats.org/drawingml/2006/table">
            <a:tbl>
              <a:tblPr firstRow="1" bandRow="1">
                <a:tableStyleId>{5C22544A-7EE6-4342-B048-85BDC9FD1C3A}</a:tableStyleId>
              </a:tblPr>
              <a:tblGrid>
                <a:gridCol w="659413">
                  <a:extLst>
                    <a:ext uri="{9D8B030D-6E8A-4147-A177-3AD203B41FA5}">
                      <a16:colId xmlns:a16="http://schemas.microsoft.com/office/drawing/2014/main" xmlns="" val="3243790134"/>
                    </a:ext>
                  </a:extLst>
                </a:gridCol>
                <a:gridCol w="935665">
                  <a:extLst>
                    <a:ext uri="{9D8B030D-6E8A-4147-A177-3AD203B41FA5}">
                      <a16:colId xmlns:a16="http://schemas.microsoft.com/office/drawing/2014/main" xmlns="" val="2465587490"/>
                    </a:ext>
                  </a:extLst>
                </a:gridCol>
                <a:gridCol w="891327">
                  <a:extLst>
                    <a:ext uri="{9D8B030D-6E8A-4147-A177-3AD203B41FA5}">
                      <a16:colId xmlns:a16="http://schemas.microsoft.com/office/drawing/2014/main" xmlns="" val="615334823"/>
                    </a:ext>
                  </a:extLst>
                </a:gridCol>
                <a:gridCol w="828802">
                  <a:extLst>
                    <a:ext uri="{9D8B030D-6E8A-4147-A177-3AD203B41FA5}">
                      <a16:colId xmlns:a16="http://schemas.microsoft.com/office/drawing/2014/main" xmlns="" val="2758083112"/>
                    </a:ext>
                  </a:extLst>
                </a:gridCol>
              </a:tblGrid>
              <a:tr h="225250">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latin typeface="Century Gothic" panose="020B0502020202020204" pitchFamily="34" charset="0"/>
                        </a:rPr>
                        <a:t>POCO</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31" name="Tabella 27">
            <a:extLst>
              <a:ext uri="{FF2B5EF4-FFF2-40B4-BE49-F238E27FC236}">
                <a16:creationId xmlns:a16="http://schemas.microsoft.com/office/drawing/2014/main" xmlns="" id="{ABFDD294-19B4-426E-AB7A-DFD97F7902EC}"/>
              </a:ext>
            </a:extLst>
          </p:cNvPr>
          <p:cNvGraphicFramePr>
            <a:graphicFrameLocks noGrp="1"/>
          </p:cNvGraphicFramePr>
          <p:nvPr>
            <p:extLst>
              <p:ext uri="{D42A27DB-BD31-4B8C-83A1-F6EECF244321}">
                <p14:modId xmlns:p14="http://schemas.microsoft.com/office/powerpoint/2010/main" val="90196383"/>
              </p:ext>
            </p:extLst>
          </p:nvPr>
        </p:nvGraphicFramePr>
        <p:xfrm>
          <a:off x="8591022" y="5850483"/>
          <a:ext cx="3315207" cy="228600"/>
        </p:xfrm>
        <a:graphic>
          <a:graphicData uri="http://schemas.openxmlformats.org/drawingml/2006/table">
            <a:tbl>
              <a:tblPr firstRow="1" bandRow="1">
                <a:tableStyleId>{5C22544A-7EE6-4342-B048-85BDC9FD1C3A}</a:tableStyleId>
              </a:tblPr>
              <a:tblGrid>
                <a:gridCol w="659413">
                  <a:extLst>
                    <a:ext uri="{9D8B030D-6E8A-4147-A177-3AD203B41FA5}">
                      <a16:colId xmlns:a16="http://schemas.microsoft.com/office/drawing/2014/main" xmlns="" val="3243790134"/>
                    </a:ext>
                  </a:extLst>
                </a:gridCol>
                <a:gridCol w="935665">
                  <a:extLst>
                    <a:ext uri="{9D8B030D-6E8A-4147-A177-3AD203B41FA5}">
                      <a16:colId xmlns:a16="http://schemas.microsoft.com/office/drawing/2014/main" xmlns="" val="2465587490"/>
                    </a:ext>
                  </a:extLst>
                </a:gridCol>
                <a:gridCol w="891327">
                  <a:extLst>
                    <a:ext uri="{9D8B030D-6E8A-4147-A177-3AD203B41FA5}">
                      <a16:colId xmlns:a16="http://schemas.microsoft.com/office/drawing/2014/main" xmlns="" val="615334823"/>
                    </a:ext>
                  </a:extLst>
                </a:gridCol>
                <a:gridCol w="828802">
                  <a:extLst>
                    <a:ext uri="{9D8B030D-6E8A-4147-A177-3AD203B41FA5}">
                      <a16:colId xmlns:a16="http://schemas.microsoft.com/office/drawing/2014/main" xmlns="" val="2758083112"/>
                    </a:ext>
                  </a:extLst>
                </a:gridCol>
              </a:tblGrid>
              <a:tr h="225250">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latin typeface="Century Gothic" panose="020B0502020202020204" pitchFamily="34" charset="0"/>
                        </a:rPr>
                        <a:t>POCO</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32" name="Tabella 27">
            <a:extLst>
              <a:ext uri="{FF2B5EF4-FFF2-40B4-BE49-F238E27FC236}">
                <a16:creationId xmlns:a16="http://schemas.microsoft.com/office/drawing/2014/main" xmlns="" id="{4215781B-0F4C-4975-922C-6E9F41E48FDB}"/>
              </a:ext>
            </a:extLst>
          </p:cNvPr>
          <p:cNvGraphicFramePr>
            <a:graphicFrameLocks noGrp="1"/>
          </p:cNvGraphicFramePr>
          <p:nvPr>
            <p:extLst>
              <p:ext uri="{D42A27DB-BD31-4B8C-83A1-F6EECF244321}">
                <p14:modId xmlns:p14="http://schemas.microsoft.com/office/powerpoint/2010/main" val="957087641"/>
              </p:ext>
            </p:extLst>
          </p:nvPr>
        </p:nvGraphicFramePr>
        <p:xfrm>
          <a:off x="5143879" y="5862719"/>
          <a:ext cx="3315207" cy="228600"/>
        </p:xfrm>
        <a:graphic>
          <a:graphicData uri="http://schemas.openxmlformats.org/drawingml/2006/table">
            <a:tbl>
              <a:tblPr firstRow="1" bandRow="1">
                <a:tableStyleId>{5C22544A-7EE6-4342-B048-85BDC9FD1C3A}</a:tableStyleId>
              </a:tblPr>
              <a:tblGrid>
                <a:gridCol w="659413">
                  <a:extLst>
                    <a:ext uri="{9D8B030D-6E8A-4147-A177-3AD203B41FA5}">
                      <a16:colId xmlns:a16="http://schemas.microsoft.com/office/drawing/2014/main" xmlns="" val="3243790134"/>
                    </a:ext>
                  </a:extLst>
                </a:gridCol>
                <a:gridCol w="935665">
                  <a:extLst>
                    <a:ext uri="{9D8B030D-6E8A-4147-A177-3AD203B41FA5}">
                      <a16:colId xmlns:a16="http://schemas.microsoft.com/office/drawing/2014/main" xmlns="" val="2465587490"/>
                    </a:ext>
                  </a:extLst>
                </a:gridCol>
                <a:gridCol w="891327">
                  <a:extLst>
                    <a:ext uri="{9D8B030D-6E8A-4147-A177-3AD203B41FA5}">
                      <a16:colId xmlns:a16="http://schemas.microsoft.com/office/drawing/2014/main" xmlns="" val="615334823"/>
                    </a:ext>
                  </a:extLst>
                </a:gridCol>
                <a:gridCol w="828802">
                  <a:extLst>
                    <a:ext uri="{9D8B030D-6E8A-4147-A177-3AD203B41FA5}">
                      <a16:colId xmlns:a16="http://schemas.microsoft.com/office/drawing/2014/main" xmlns="" val="2758083112"/>
                    </a:ext>
                  </a:extLst>
                </a:gridCol>
              </a:tblGrid>
              <a:tr h="225250">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MOLTO</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ABBASTANZA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latin typeface="Century Gothic" panose="020B0502020202020204" pitchFamily="34" charset="0"/>
                        </a:rPr>
                        <a:t>POCO</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PER NIENTE</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sp>
        <p:nvSpPr>
          <p:cNvPr id="39" name="CasellaDiTesto 38">
            <a:extLst>
              <a:ext uri="{FF2B5EF4-FFF2-40B4-BE49-F238E27FC236}">
                <a16:creationId xmlns:a16="http://schemas.microsoft.com/office/drawing/2014/main" xmlns="" id="{3CFBFCAB-1480-4F88-A776-884573E628EA}"/>
              </a:ext>
            </a:extLst>
          </p:cNvPr>
          <p:cNvSpPr txBox="1"/>
          <p:nvPr/>
        </p:nvSpPr>
        <p:spPr>
          <a:xfrm>
            <a:off x="363668" y="2578605"/>
            <a:ext cx="2346202" cy="261610"/>
          </a:xfrm>
          <a:prstGeom prst="rect">
            <a:avLst/>
          </a:prstGeom>
          <a:noFill/>
          <a:ln>
            <a:noFill/>
          </a:ln>
        </p:spPr>
        <p:txBody>
          <a:bodyPr wrap="square">
            <a:spAutoFit/>
          </a:bodyPr>
          <a:lstStyle/>
          <a:p>
            <a:r>
              <a:rPr lang="it-IT" sz="1100" b="0" i="1" dirty="0">
                <a:latin typeface="Century Gothic" panose="020B0502020202020204" pitchFamily="34" charset="0"/>
              </a:rPr>
              <a:t>Molto+ abbastanza Negativo</a:t>
            </a:r>
          </a:p>
        </p:txBody>
      </p:sp>
      <p:cxnSp>
        <p:nvCxnSpPr>
          <p:cNvPr id="41" name="Connettore diritto 40">
            <a:extLst>
              <a:ext uri="{FF2B5EF4-FFF2-40B4-BE49-F238E27FC236}">
                <a16:creationId xmlns:a16="http://schemas.microsoft.com/office/drawing/2014/main" xmlns="" id="{83904C49-085B-4B68-8C12-31EDF7146B69}"/>
              </a:ext>
            </a:extLst>
          </p:cNvPr>
          <p:cNvCxnSpPr>
            <a:cxnSpLocks/>
          </p:cNvCxnSpPr>
          <p:nvPr/>
        </p:nvCxnSpPr>
        <p:spPr bwMode="auto">
          <a:xfrm>
            <a:off x="415992" y="3156162"/>
            <a:ext cx="2055641" cy="0"/>
          </a:xfrm>
          <a:prstGeom prst="line">
            <a:avLst/>
          </a:prstGeom>
          <a:noFill/>
          <a:ln w="28575" cap="flat" cmpd="sng" algn="ctr">
            <a:solidFill>
              <a:srgbClr val="C00000"/>
            </a:solidFill>
            <a:prstDash val="solid"/>
            <a:round/>
            <a:headEnd type="none" w="med" len="med"/>
            <a:tailEnd type="none" w="med" len="med"/>
          </a:ln>
          <a:effectLst/>
        </p:spPr>
      </p:cxnSp>
      <p:cxnSp>
        <p:nvCxnSpPr>
          <p:cNvPr id="44" name="Connettore diritto 43">
            <a:extLst>
              <a:ext uri="{FF2B5EF4-FFF2-40B4-BE49-F238E27FC236}">
                <a16:creationId xmlns:a16="http://schemas.microsoft.com/office/drawing/2014/main" xmlns="" id="{BF17CDA9-C9C4-4B05-9519-9579131579FF}"/>
              </a:ext>
            </a:extLst>
          </p:cNvPr>
          <p:cNvCxnSpPr/>
          <p:nvPr/>
        </p:nvCxnSpPr>
        <p:spPr bwMode="auto">
          <a:xfrm>
            <a:off x="1419367" y="2847693"/>
            <a:ext cx="0" cy="303012"/>
          </a:xfrm>
          <a:prstGeom prst="line">
            <a:avLst/>
          </a:prstGeom>
          <a:noFill/>
          <a:ln w="28575" cap="flat" cmpd="sng" algn="ctr">
            <a:solidFill>
              <a:srgbClr val="C00000"/>
            </a:solidFill>
            <a:prstDash val="solid"/>
            <a:round/>
            <a:headEnd type="none" w="med" len="med"/>
            <a:tailEnd type="none" w="med" len="med"/>
          </a:ln>
          <a:effectLst/>
        </p:spPr>
      </p:cxnSp>
      <p:sp>
        <p:nvSpPr>
          <p:cNvPr id="45" name="CasellaDiTesto 44">
            <a:extLst>
              <a:ext uri="{FF2B5EF4-FFF2-40B4-BE49-F238E27FC236}">
                <a16:creationId xmlns:a16="http://schemas.microsoft.com/office/drawing/2014/main" xmlns="" id="{C1695802-71E4-4A82-B4DA-1D54FE5DBBC5}"/>
              </a:ext>
            </a:extLst>
          </p:cNvPr>
          <p:cNvSpPr txBox="1"/>
          <p:nvPr/>
        </p:nvSpPr>
        <p:spPr>
          <a:xfrm>
            <a:off x="5190548" y="2362402"/>
            <a:ext cx="2346202" cy="261610"/>
          </a:xfrm>
          <a:prstGeom prst="rect">
            <a:avLst/>
          </a:prstGeom>
          <a:noFill/>
          <a:ln>
            <a:noFill/>
          </a:ln>
        </p:spPr>
        <p:txBody>
          <a:bodyPr wrap="square">
            <a:spAutoFit/>
          </a:bodyPr>
          <a:lstStyle/>
          <a:p>
            <a:r>
              <a:rPr lang="it-IT" sz="1100" b="0" i="1">
                <a:latin typeface="Century Gothic" panose="020B0502020202020204" pitchFamily="34" charset="0"/>
              </a:rPr>
              <a:t>Molto+ abbastanza Negativo</a:t>
            </a:r>
          </a:p>
        </p:txBody>
      </p:sp>
      <p:sp>
        <p:nvSpPr>
          <p:cNvPr id="51" name="CasellaDiTesto 50">
            <a:extLst>
              <a:ext uri="{FF2B5EF4-FFF2-40B4-BE49-F238E27FC236}">
                <a16:creationId xmlns:a16="http://schemas.microsoft.com/office/drawing/2014/main" xmlns="" id="{4760C0C6-905A-49A9-A2A4-D6873F9BBD1B}"/>
              </a:ext>
            </a:extLst>
          </p:cNvPr>
          <p:cNvSpPr txBox="1"/>
          <p:nvPr/>
        </p:nvSpPr>
        <p:spPr>
          <a:xfrm>
            <a:off x="8638122" y="2333638"/>
            <a:ext cx="2346202" cy="261610"/>
          </a:xfrm>
          <a:prstGeom prst="rect">
            <a:avLst/>
          </a:prstGeom>
          <a:noFill/>
          <a:ln>
            <a:noFill/>
          </a:ln>
        </p:spPr>
        <p:txBody>
          <a:bodyPr wrap="square">
            <a:spAutoFit/>
          </a:bodyPr>
          <a:lstStyle/>
          <a:p>
            <a:r>
              <a:rPr lang="it-IT" sz="1100" b="0" i="1">
                <a:latin typeface="Century Gothic" panose="020B0502020202020204" pitchFamily="34" charset="0"/>
              </a:rPr>
              <a:t>Molto+ abbastanza Negativo</a:t>
            </a:r>
          </a:p>
        </p:txBody>
      </p:sp>
      <p:sp>
        <p:nvSpPr>
          <p:cNvPr id="52" name="CasellaDiTesto 51">
            <a:extLst>
              <a:ext uri="{FF2B5EF4-FFF2-40B4-BE49-F238E27FC236}">
                <a16:creationId xmlns:a16="http://schemas.microsoft.com/office/drawing/2014/main" xmlns="" id="{66D77F02-2218-48A8-85A4-C6AC5C07FE3C}"/>
              </a:ext>
            </a:extLst>
          </p:cNvPr>
          <p:cNvSpPr txBox="1"/>
          <p:nvPr/>
        </p:nvSpPr>
        <p:spPr>
          <a:xfrm>
            <a:off x="5139695" y="4503340"/>
            <a:ext cx="2346202" cy="261610"/>
          </a:xfrm>
          <a:prstGeom prst="rect">
            <a:avLst/>
          </a:prstGeom>
          <a:noFill/>
          <a:ln>
            <a:noFill/>
          </a:ln>
        </p:spPr>
        <p:txBody>
          <a:bodyPr wrap="square">
            <a:spAutoFit/>
          </a:bodyPr>
          <a:lstStyle/>
          <a:p>
            <a:r>
              <a:rPr lang="it-IT" sz="1100" b="0" i="1">
                <a:latin typeface="Century Gothic" panose="020B0502020202020204" pitchFamily="34" charset="0"/>
              </a:rPr>
              <a:t>Molto+ abbastanza Negativo</a:t>
            </a:r>
          </a:p>
        </p:txBody>
      </p:sp>
      <p:sp>
        <p:nvSpPr>
          <p:cNvPr id="53" name="CasellaDiTesto 52">
            <a:extLst>
              <a:ext uri="{FF2B5EF4-FFF2-40B4-BE49-F238E27FC236}">
                <a16:creationId xmlns:a16="http://schemas.microsoft.com/office/drawing/2014/main" xmlns="" id="{AECF5571-498D-4D89-A8AD-730F92B7879F}"/>
              </a:ext>
            </a:extLst>
          </p:cNvPr>
          <p:cNvSpPr txBox="1"/>
          <p:nvPr/>
        </p:nvSpPr>
        <p:spPr>
          <a:xfrm>
            <a:off x="8675321" y="4496085"/>
            <a:ext cx="2346202" cy="261610"/>
          </a:xfrm>
          <a:prstGeom prst="rect">
            <a:avLst/>
          </a:prstGeom>
          <a:noFill/>
          <a:ln>
            <a:noFill/>
          </a:ln>
        </p:spPr>
        <p:txBody>
          <a:bodyPr wrap="square">
            <a:spAutoFit/>
          </a:bodyPr>
          <a:lstStyle/>
          <a:p>
            <a:r>
              <a:rPr lang="it-IT" sz="1100" b="0" i="1">
                <a:latin typeface="Century Gothic" panose="020B0502020202020204" pitchFamily="34" charset="0"/>
              </a:rPr>
              <a:t>Molto+ abbastanza Negativo</a:t>
            </a:r>
          </a:p>
        </p:txBody>
      </p:sp>
      <p:sp>
        <p:nvSpPr>
          <p:cNvPr id="56" name="CasellaDiTesto 55">
            <a:extLst>
              <a:ext uri="{FF2B5EF4-FFF2-40B4-BE49-F238E27FC236}">
                <a16:creationId xmlns:a16="http://schemas.microsoft.com/office/drawing/2014/main" xmlns="" id="{5D204547-1FA8-4A4B-86F3-59C4A88EEF2A}"/>
              </a:ext>
            </a:extLst>
          </p:cNvPr>
          <p:cNvSpPr txBox="1"/>
          <p:nvPr/>
        </p:nvSpPr>
        <p:spPr>
          <a:xfrm>
            <a:off x="10103943" y="6267647"/>
            <a:ext cx="2132140" cy="307777"/>
          </a:xfrm>
          <a:prstGeom prst="rect">
            <a:avLst/>
          </a:prstGeom>
          <a:noFill/>
        </p:spPr>
        <p:txBody>
          <a:bodyPr wrap="square">
            <a:spAutoFit/>
          </a:bodyPr>
          <a:lstStyle/>
          <a:p>
            <a:r>
              <a:rPr lang="it-IT" sz="1400" b="0" i="1">
                <a:latin typeface="Century Gothic" panose="020B0502020202020204" pitchFamily="34" charset="0"/>
              </a:rPr>
              <a:t>Valori percentuali</a:t>
            </a:r>
          </a:p>
        </p:txBody>
      </p:sp>
      <p:pic>
        <p:nvPicPr>
          <p:cNvPr id="57" name="Immagine 56">
            <a:extLst>
              <a:ext uri="{FF2B5EF4-FFF2-40B4-BE49-F238E27FC236}">
                <a16:creationId xmlns:a16="http://schemas.microsoft.com/office/drawing/2014/main" xmlns="" id="{C5E105E5-A7E5-4AC2-9170-354E066679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10269" y="2185470"/>
            <a:ext cx="3514344" cy="1586484"/>
          </a:xfrm>
          <a:prstGeom prst="rect">
            <a:avLst/>
          </a:prstGeom>
        </p:spPr>
      </p:pic>
      <p:pic>
        <p:nvPicPr>
          <p:cNvPr id="58" name="Immagine 57">
            <a:extLst>
              <a:ext uri="{FF2B5EF4-FFF2-40B4-BE49-F238E27FC236}">
                <a16:creationId xmlns:a16="http://schemas.microsoft.com/office/drawing/2014/main" xmlns="" id="{5F629843-54E8-4A0A-9B33-B6D7B4137B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75680" y="2152062"/>
            <a:ext cx="3340608" cy="1569720"/>
          </a:xfrm>
          <a:prstGeom prst="rect">
            <a:avLst/>
          </a:prstGeom>
        </p:spPr>
      </p:pic>
      <p:pic>
        <p:nvPicPr>
          <p:cNvPr id="59" name="Immagine 58">
            <a:extLst>
              <a:ext uri="{FF2B5EF4-FFF2-40B4-BE49-F238E27FC236}">
                <a16:creationId xmlns:a16="http://schemas.microsoft.com/office/drawing/2014/main" xmlns="" id="{F8F7DA8E-F4B3-4829-ABB4-3057CF9C2FA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75680" y="4341173"/>
            <a:ext cx="3340608" cy="1696212"/>
          </a:xfrm>
          <a:prstGeom prst="rect">
            <a:avLst/>
          </a:prstGeom>
        </p:spPr>
      </p:pic>
      <p:pic>
        <p:nvPicPr>
          <p:cNvPr id="60" name="Immagine 59">
            <a:extLst>
              <a:ext uri="{FF2B5EF4-FFF2-40B4-BE49-F238E27FC236}">
                <a16:creationId xmlns:a16="http://schemas.microsoft.com/office/drawing/2014/main" xmlns="" id="{8310D1F8-9A2D-4F5F-B51D-3D67DA50340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577801" y="4350317"/>
            <a:ext cx="3317748" cy="1677924"/>
          </a:xfrm>
          <a:prstGeom prst="rect">
            <a:avLst/>
          </a:prstGeom>
        </p:spPr>
      </p:pic>
      <p:sp>
        <p:nvSpPr>
          <p:cNvPr id="37" name="CasellaDiTesto 36">
            <a:extLst>
              <a:ext uri="{FF2B5EF4-FFF2-40B4-BE49-F238E27FC236}">
                <a16:creationId xmlns:a16="http://schemas.microsoft.com/office/drawing/2014/main" xmlns="" id="{F37E08AD-A16C-4641-975B-6330148FA039}"/>
              </a:ext>
            </a:extLst>
          </p:cNvPr>
          <p:cNvSpPr txBox="1"/>
          <p:nvPr/>
        </p:nvSpPr>
        <p:spPr>
          <a:xfrm>
            <a:off x="1098763" y="1782730"/>
            <a:ext cx="2132140" cy="461665"/>
          </a:xfrm>
          <a:prstGeom prst="rect">
            <a:avLst/>
          </a:prstGeom>
          <a:noFill/>
        </p:spPr>
        <p:txBody>
          <a:bodyPr wrap="square">
            <a:spAutoFit/>
          </a:bodyPr>
          <a:lstStyle/>
          <a:p>
            <a:pPr algn="ctr"/>
            <a:r>
              <a:rPr lang="it-IT" sz="2400" i="1" dirty="0" smtClean="0">
                <a:latin typeface="Century Gothic" panose="020B0502020202020204" pitchFamily="34" charset="0"/>
              </a:rPr>
              <a:t>Dato  Italia</a:t>
            </a:r>
            <a:endParaRPr lang="it-IT" sz="2400" i="1" dirty="0">
              <a:latin typeface="Century Gothic" panose="020B0502020202020204" pitchFamily="34" charset="0"/>
            </a:endParaRPr>
          </a:p>
        </p:txBody>
      </p:sp>
    </p:spTree>
    <p:extLst>
      <p:ext uri="{BB962C8B-B14F-4D97-AF65-F5344CB8AC3E}">
        <p14:creationId xmlns:p14="http://schemas.microsoft.com/office/powerpoint/2010/main" val="1633025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xmlns="" id="{CC66D125-0C5E-4593-8936-DFF7151F8066}"/>
              </a:ext>
            </a:extLst>
          </p:cNvPr>
          <p:cNvSpPr txBox="1">
            <a:spLocks/>
          </p:cNvSpPr>
          <p:nvPr/>
        </p:nvSpPr>
        <p:spPr>
          <a:xfrm>
            <a:off x="335360" y="248643"/>
            <a:ext cx="11809312" cy="747994"/>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Qualità della vita|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Quasi il 20% delle imprese ritiene peggiorato il livello di qualità della vita nella zona in cui opera, </a:t>
            </a:r>
            <a:r>
              <a:rPr kumimoji="0" lang="it-IT" sz="2200" b="1" i="0" u="none" strike="noStrike" kern="1200" cap="none" spc="0" normalizeH="0" baseline="0" noProof="0">
                <a:ln>
                  <a:noFill/>
                </a:ln>
                <a:solidFill>
                  <a:srgbClr val="000000"/>
                </a:solidFill>
                <a:effectLst/>
                <a:uLnTx/>
                <a:uFillTx/>
                <a:latin typeface="Century Gothic" panose="020B0502020202020204" pitchFamily="34" charset="0"/>
                <a:ea typeface="MS PGothic" charset="0"/>
                <a:cs typeface="Arial"/>
              </a:rPr>
              <a:t>il </a:t>
            </a:r>
            <a:r>
              <a:rPr kumimoji="0" lang="it-IT" sz="2200" b="1" i="0" u="none" strike="noStrike" kern="1200" cap="none" spc="0" normalizeH="0" baseline="0" noProof="0" smtClean="0">
                <a:ln>
                  <a:noFill/>
                </a:ln>
                <a:solidFill>
                  <a:srgbClr val="000000"/>
                </a:solidFill>
                <a:effectLst/>
                <a:uLnTx/>
                <a:uFillTx/>
                <a:latin typeface="Century Gothic" panose="020B0502020202020204" pitchFamily="34" charset="0"/>
                <a:ea typeface="MS PGothic" charset="0"/>
                <a:cs typeface="Arial"/>
              </a:rPr>
              <a:t>dato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è più accentuato nelle grandi città (25%). </a:t>
            </a:r>
          </a:p>
        </p:txBody>
      </p:sp>
      <p:sp>
        <p:nvSpPr>
          <p:cNvPr id="3" name="CasellaDiTesto 2">
            <a:extLst>
              <a:ext uri="{FF2B5EF4-FFF2-40B4-BE49-F238E27FC236}">
                <a16:creationId xmlns:a16="http://schemas.microsoft.com/office/drawing/2014/main" xmlns="" id="{2ED82410-E4D3-4DBE-9012-E275CF020CF8}"/>
              </a:ext>
            </a:extLst>
          </p:cNvPr>
          <p:cNvSpPr txBox="1"/>
          <p:nvPr/>
        </p:nvSpPr>
        <p:spPr>
          <a:xfrm>
            <a:off x="352291" y="1346745"/>
            <a:ext cx="11585396" cy="338554"/>
          </a:xfrm>
          <a:prstGeom prst="rect">
            <a:avLst/>
          </a:prstGeom>
          <a:noFill/>
        </p:spPr>
        <p:txBody>
          <a:bodyPr wrap="square">
            <a:spAutoFit/>
          </a:bodyPr>
          <a:lstStyle/>
          <a:p>
            <a:r>
              <a:rPr lang="it-IT" sz="1600" b="0">
                <a:effectLst/>
                <a:latin typeface="Century Gothic" panose="020B0502020202020204" pitchFamily="34" charset="0"/>
                <a:ea typeface="Times New Roman" panose="02020603050405020304" pitchFamily="18" charset="0"/>
                <a:cs typeface="Times New Roman" panose="02020603050405020304" pitchFamily="18" charset="0"/>
              </a:rPr>
              <a:t>Nell’ultimo biennio, rispetto al biennio precedente, la qualità della vita nel Suo comune/nella Sua città è… </a:t>
            </a:r>
            <a:endParaRPr lang="it-IT" sz="1600" b="0">
              <a:latin typeface="Century Gothic" panose="020B0502020202020204" pitchFamily="34" charset="0"/>
            </a:endParaRPr>
          </a:p>
        </p:txBody>
      </p:sp>
      <p:sp>
        <p:nvSpPr>
          <p:cNvPr id="8" name="Rettangolo 7">
            <a:extLst>
              <a:ext uri="{FF2B5EF4-FFF2-40B4-BE49-F238E27FC236}">
                <a16:creationId xmlns:a16="http://schemas.microsoft.com/office/drawing/2014/main" xmlns="" id="{EF66CFE6-1397-450A-B4ED-331662232314}"/>
              </a:ext>
            </a:extLst>
          </p:cNvPr>
          <p:cNvSpPr/>
          <p:nvPr/>
        </p:nvSpPr>
        <p:spPr bwMode="auto">
          <a:xfrm>
            <a:off x="5159521" y="1803693"/>
            <a:ext cx="3346838" cy="2088000"/>
          </a:xfrm>
          <a:prstGeom prst="rect">
            <a:avLst/>
          </a:prstGeom>
          <a:noFill/>
          <a:ln w="12700" cap="flat" cmpd="sng" algn="ctr">
            <a:solidFill>
              <a:srgbClr val="D1D1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9" name="Rettangolo 8">
            <a:extLst>
              <a:ext uri="{FF2B5EF4-FFF2-40B4-BE49-F238E27FC236}">
                <a16:creationId xmlns:a16="http://schemas.microsoft.com/office/drawing/2014/main" xmlns="" id="{74C301BC-2D67-4442-ADDE-DA67BDE53631}"/>
              </a:ext>
            </a:extLst>
          </p:cNvPr>
          <p:cNvSpPr/>
          <p:nvPr/>
        </p:nvSpPr>
        <p:spPr bwMode="auto">
          <a:xfrm>
            <a:off x="5143879" y="4006753"/>
            <a:ext cx="3346838" cy="2088000"/>
          </a:xfrm>
          <a:prstGeom prst="rect">
            <a:avLst/>
          </a:prstGeom>
          <a:noFill/>
          <a:ln w="12700" cap="flat" cmpd="sng" algn="ctr">
            <a:solidFill>
              <a:srgbClr val="8AC6CD"/>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0" name="Rettangolo 9">
            <a:extLst>
              <a:ext uri="{FF2B5EF4-FFF2-40B4-BE49-F238E27FC236}">
                <a16:creationId xmlns:a16="http://schemas.microsoft.com/office/drawing/2014/main" xmlns="" id="{8F13AC39-AC3F-4077-A564-30D413422A84}"/>
              </a:ext>
            </a:extLst>
          </p:cNvPr>
          <p:cNvSpPr/>
          <p:nvPr/>
        </p:nvSpPr>
        <p:spPr bwMode="auto">
          <a:xfrm>
            <a:off x="8590849" y="1810461"/>
            <a:ext cx="3346838" cy="2088000"/>
          </a:xfrm>
          <a:prstGeom prst="rect">
            <a:avLst/>
          </a:prstGeom>
          <a:noFill/>
          <a:ln w="12700" cap="flat" cmpd="sng" algn="ctr">
            <a:solidFill>
              <a:srgbClr val="BADDE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1" name="Rettangolo 10">
            <a:extLst>
              <a:ext uri="{FF2B5EF4-FFF2-40B4-BE49-F238E27FC236}">
                <a16:creationId xmlns:a16="http://schemas.microsoft.com/office/drawing/2014/main" xmlns="" id="{EB1223C8-42D3-4025-9D9B-B8842377089E}"/>
              </a:ext>
            </a:extLst>
          </p:cNvPr>
          <p:cNvSpPr/>
          <p:nvPr/>
        </p:nvSpPr>
        <p:spPr bwMode="auto">
          <a:xfrm>
            <a:off x="8575207" y="4006753"/>
            <a:ext cx="3346838" cy="2088000"/>
          </a:xfrm>
          <a:prstGeom prst="rect">
            <a:avLst/>
          </a:prstGeom>
          <a:noFill/>
          <a:ln w="12700" cap="flat" cmpd="sng" algn="ctr">
            <a:solidFill>
              <a:srgbClr val="3C8C9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charset="0"/>
            </a:endParaRPr>
          </a:p>
        </p:txBody>
      </p:sp>
      <p:sp>
        <p:nvSpPr>
          <p:cNvPr id="12" name="Rettangolo 11">
            <a:extLst>
              <a:ext uri="{FF2B5EF4-FFF2-40B4-BE49-F238E27FC236}">
                <a16:creationId xmlns:a16="http://schemas.microsoft.com/office/drawing/2014/main" xmlns="" id="{91E53F69-9D1C-491A-B1BD-15A8AAB74390}"/>
              </a:ext>
            </a:extLst>
          </p:cNvPr>
          <p:cNvSpPr/>
          <p:nvPr/>
        </p:nvSpPr>
        <p:spPr bwMode="auto">
          <a:xfrm>
            <a:off x="5159521" y="1810461"/>
            <a:ext cx="3346838" cy="225250"/>
          </a:xfrm>
          <a:prstGeom prst="rect">
            <a:avLst/>
          </a:prstGeom>
          <a:solidFill>
            <a:srgbClr val="E5F4D5"/>
          </a:solidFill>
          <a:ln w="12700" cap="flat" cmpd="sng" algn="ctr">
            <a:solidFill>
              <a:srgbClr val="DAEDE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it-IT" sz="1100" i="0" u="none" strike="noStrike" cap="none" normalizeH="0" baseline="0" dirty="0">
                <a:ln>
                  <a:noFill/>
                </a:ln>
                <a:solidFill>
                  <a:schemeClr val="tx1"/>
                </a:solidFill>
                <a:effectLst/>
                <a:latin typeface="Century Gothic" panose="020B0502020202020204" pitchFamily="34" charset="0"/>
              </a:rPr>
              <a:t>Meno di 10.000 abitanti</a:t>
            </a:r>
          </a:p>
        </p:txBody>
      </p:sp>
      <p:sp>
        <p:nvSpPr>
          <p:cNvPr id="13" name="Rettangolo 12">
            <a:extLst>
              <a:ext uri="{FF2B5EF4-FFF2-40B4-BE49-F238E27FC236}">
                <a16:creationId xmlns:a16="http://schemas.microsoft.com/office/drawing/2014/main" xmlns="" id="{75EDE4CB-6725-4964-9A38-B99307ECA591}"/>
              </a:ext>
            </a:extLst>
          </p:cNvPr>
          <p:cNvSpPr/>
          <p:nvPr/>
        </p:nvSpPr>
        <p:spPr bwMode="auto">
          <a:xfrm>
            <a:off x="8590849" y="1801219"/>
            <a:ext cx="3346838" cy="225250"/>
          </a:xfrm>
          <a:prstGeom prst="rect">
            <a:avLst/>
          </a:prstGeom>
          <a:solidFill>
            <a:srgbClr val="E5F4D5"/>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100" b="1"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mn-cs"/>
              </a:rPr>
              <a:t>Tra 10.000- 50.000 abitanti</a:t>
            </a:r>
          </a:p>
          <a:p>
            <a:pPr marL="0" marR="0" indent="0" algn="l" defTabSz="914400" rtl="0" eaLnBrk="1" fontAlgn="base" latinLnBrk="0" hangingPunct="1">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Arial" charset="0"/>
            </a:endParaRPr>
          </a:p>
        </p:txBody>
      </p:sp>
      <p:sp>
        <p:nvSpPr>
          <p:cNvPr id="14" name="Rettangolo 13">
            <a:extLst>
              <a:ext uri="{FF2B5EF4-FFF2-40B4-BE49-F238E27FC236}">
                <a16:creationId xmlns:a16="http://schemas.microsoft.com/office/drawing/2014/main" xmlns="" id="{D9ACE089-786C-43B2-98ED-D7B31CCBCCBA}"/>
              </a:ext>
            </a:extLst>
          </p:cNvPr>
          <p:cNvSpPr/>
          <p:nvPr/>
        </p:nvSpPr>
        <p:spPr bwMode="auto">
          <a:xfrm>
            <a:off x="8575207" y="4012959"/>
            <a:ext cx="3346838" cy="225250"/>
          </a:xfrm>
          <a:prstGeom prst="rect">
            <a:avLst/>
          </a:prstGeom>
          <a:solidFill>
            <a:srgbClr val="E5F4D5"/>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it-IT" sz="1100" i="0" u="none" strike="noStrike" cap="none" normalizeH="0" baseline="0">
                <a:ln>
                  <a:noFill/>
                </a:ln>
                <a:effectLst/>
                <a:latin typeface="Century Gothic" panose="020B0502020202020204" pitchFamily="34" charset="0"/>
              </a:rPr>
              <a:t>Oltre 250.000 abitanti</a:t>
            </a:r>
          </a:p>
        </p:txBody>
      </p:sp>
      <p:sp>
        <p:nvSpPr>
          <p:cNvPr id="15" name="Rettangolo 14">
            <a:extLst>
              <a:ext uri="{FF2B5EF4-FFF2-40B4-BE49-F238E27FC236}">
                <a16:creationId xmlns:a16="http://schemas.microsoft.com/office/drawing/2014/main" xmlns="" id="{474E33F5-C492-4012-99AF-865197A2B08B}"/>
              </a:ext>
            </a:extLst>
          </p:cNvPr>
          <p:cNvSpPr/>
          <p:nvPr/>
        </p:nvSpPr>
        <p:spPr bwMode="auto">
          <a:xfrm>
            <a:off x="5143879" y="4006753"/>
            <a:ext cx="3346838" cy="225250"/>
          </a:xfrm>
          <a:prstGeom prst="rect">
            <a:avLst/>
          </a:prstGeom>
          <a:solidFill>
            <a:srgbClr val="E5F4D5"/>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100" b="1" i="0" u="none" strike="noStrike" kern="1200" cap="none" spc="0" normalizeH="0" baseline="0" noProof="0">
                <a:ln>
                  <a:noFill/>
                </a:ln>
                <a:effectLst/>
                <a:uLnTx/>
                <a:uFillTx/>
                <a:latin typeface="Century Gothic" panose="020B0502020202020204" pitchFamily="34" charset="0"/>
                <a:ea typeface="MS PGothic" panose="020B0600070205080204" pitchFamily="34" charset="-128"/>
                <a:cs typeface="+mn-cs"/>
              </a:rPr>
              <a:t>Tra 50.000- 250.000 abitanti</a:t>
            </a:r>
          </a:p>
          <a:p>
            <a:pPr marL="0" marR="0" indent="0" algn="l" defTabSz="914400" rtl="0" eaLnBrk="1" fontAlgn="base" latinLnBrk="0" hangingPunct="1">
              <a:lnSpc>
                <a:spcPct val="100000"/>
              </a:lnSpc>
              <a:spcBef>
                <a:spcPct val="0"/>
              </a:spcBef>
              <a:spcAft>
                <a:spcPct val="0"/>
              </a:spcAft>
              <a:buClrTx/>
              <a:buSzTx/>
              <a:buFontTx/>
              <a:buNone/>
              <a:tabLst/>
            </a:pPr>
            <a:endParaRPr kumimoji="0" lang="it-IT" sz="1100" b="0" i="0" u="none" strike="noStrike" cap="none" normalizeH="0" baseline="0">
              <a:ln>
                <a:noFill/>
              </a:ln>
              <a:effectLst/>
              <a:latin typeface="Arial" charset="0"/>
            </a:endParaRPr>
          </a:p>
        </p:txBody>
      </p:sp>
      <p:sp>
        <p:nvSpPr>
          <p:cNvPr id="52" name="Rettangolo 93">
            <a:extLst>
              <a:ext uri="{FF2B5EF4-FFF2-40B4-BE49-F238E27FC236}">
                <a16:creationId xmlns:a16="http://schemas.microsoft.com/office/drawing/2014/main" xmlns="" id="{29A9F192-516F-4BE9-9831-61BFA50DD22D}"/>
              </a:ext>
            </a:extLst>
          </p:cNvPr>
          <p:cNvSpPr>
            <a:spLocks noChangeArrowheads="1"/>
          </p:cNvSpPr>
          <p:nvPr/>
        </p:nvSpPr>
        <p:spPr bwMode="auto">
          <a:xfrm>
            <a:off x="334962" y="6309320"/>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4000 casi.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62" name="CasellaDiTesto 61">
            <a:extLst>
              <a:ext uri="{FF2B5EF4-FFF2-40B4-BE49-F238E27FC236}">
                <a16:creationId xmlns:a16="http://schemas.microsoft.com/office/drawing/2014/main" xmlns="" id="{29F1E0AE-1234-4FE4-AA92-15D83D93074D}"/>
              </a:ext>
            </a:extLst>
          </p:cNvPr>
          <p:cNvSpPr txBox="1"/>
          <p:nvPr/>
        </p:nvSpPr>
        <p:spPr>
          <a:xfrm>
            <a:off x="10103943" y="6267647"/>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graphicFrame>
        <p:nvGraphicFramePr>
          <p:cNvPr id="29" name="Tabella 27">
            <a:extLst>
              <a:ext uri="{FF2B5EF4-FFF2-40B4-BE49-F238E27FC236}">
                <a16:creationId xmlns:a16="http://schemas.microsoft.com/office/drawing/2014/main" xmlns="" id="{E6B0972B-D14F-42B0-83A6-E56FD5C551A9}"/>
              </a:ext>
            </a:extLst>
          </p:cNvPr>
          <p:cNvGraphicFramePr>
            <a:graphicFrameLocks noGrp="1"/>
          </p:cNvGraphicFramePr>
          <p:nvPr>
            <p:extLst>
              <p:ext uri="{D42A27DB-BD31-4B8C-83A1-F6EECF244321}">
                <p14:modId xmlns:p14="http://schemas.microsoft.com/office/powerpoint/2010/main" val="1449696643"/>
              </p:ext>
            </p:extLst>
          </p:nvPr>
        </p:nvGraphicFramePr>
        <p:xfrm>
          <a:off x="8750513" y="5829016"/>
          <a:ext cx="2996225" cy="228600"/>
        </p:xfrm>
        <a:graphic>
          <a:graphicData uri="http://schemas.openxmlformats.org/drawingml/2006/table">
            <a:tbl>
              <a:tblPr firstRow="1" bandRow="1">
                <a:tableStyleId>{5C22544A-7EE6-4342-B048-85BDC9FD1C3A}</a:tableStyleId>
              </a:tblPr>
              <a:tblGrid>
                <a:gridCol w="1127118">
                  <a:extLst>
                    <a:ext uri="{9D8B030D-6E8A-4147-A177-3AD203B41FA5}">
                      <a16:colId xmlns:a16="http://schemas.microsoft.com/office/drawing/2014/main" xmlns="" val="3243790134"/>
                    </a:ext>
                  </a:extLst>
                </a:gridCol>
                <a:gridCol w="897569">
                  <a:extLst>
                    <a:ext uri="{9D8B030D-6E8A-4147-A177-3AD203B41FA5}">
                      <a16:colId xmlns:a16="http://schemas.microsoft.com/office/drawing/2014/main" xmlns="" val="2465587490"/>
                    </a:ext>
                  </a:extLst>
                </a:gridCol>
                <a:gridCol w="971538">
                  <a:extLst>
                    <a:ext uri="{9D8B030D-6E8A-4147-A177-3AD203B41FA5}">
                      <a16:colId xmlns:a16="http://schemas.microsoft.com/office/drawing/2014/main" xmlns="" val="615334823"/>
                    </a:ext>
                  </a:extLst>
                </a:gridCol>
              </a:tblGrid>
              <a:tr h="203572">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MIGLIORATA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INVARIATA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latin typeface="Century Gothic" panose="020B0502020202020204" pitchFamily="34" charset="0"/>
                        </a:rPr>
                        <a:t>PEGGIORATA</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30" name="Tabella 27">
            <a:extLst>
              <a:ext uri="{FF2B5EF4-FFF2-40B4-BE49-F238E27FC236}">
                <a16:creationId xmlns:a16="http://schemas.microsoft.com/office/drawing/2014/main" xmlns="" id="{01822316-A0E8-4EEB-8BC0-672B3E975870}"/>
              </a:ext>
            </a:extLst>
          </p:cNvPr>
          <p:cNvGraphicFramePr>
            <a:graphicFrameLocks noGrp="1"/>
          </p:cNvGraphicFramePr>
          <p:nvPr>
            <p:extLst>
              <p:ext uri="{D42A27DB-BD31-4B8C-83A1-F6EECF244321}">
                <p14:modId xmlns:p14="http://schemas.microsoft.com/office/powerpoint/2010/main" val="2949717346"/>
              </p:ext>
            </p:extLst>
          </p:nvPr>
        </p:nvGraphicFramePr>
        <p:xfrm>
          <a:off x="5167482" y="5859137"/>
          <a:ext cx="2996225" cy="228600"/>
        </p:xfrm>
        <a:graphic>
          <a:graphicData uri="http://schemas.openxmlformats.org/drawingml/2006/table">
            <a:tbl>
              <a:tblPr firstRow="1" bandRow="1">
                <a:tableStyleId>{5C22544A-7EE6-4342-B048-85BDC9FD1C3A}</a:tableStyleId>
              </a:tblPr>
              <a:tblGrid>
                <a:gridCol w="1127118">
                  <a:extLst>
                    <a:ext uri="{9D8B030D-6E8A-4147-A177-3AD203B41FA5}">
                      <a16:colId xmlns:a16="http://schemas.microsoft.com/office/drawing/2014/main" xmlns="" val="3243790134"/>
                    </a:ext>
                  </a:extLst>
                </a:gridCol>
                <a:gridCol w="897569">
                  <a:extLst>
                    <a:ext uri="{9D8B030D-6E8A-4147-A177-3AD203B41FA5}">
                      <a16:colId xmlns:a16="http://schemas.microsoft.com/office/drawing/2014/main" xmlns="" val="2465587490"/>
                    </a:ext>
                  </a:extLst>
                </a:gridCol>
                <a:gridCol w="971538">
                  <a:extLst>
                    <a:ext uri="{9D8B030D-6E8A-4147-A177-3AD203B41FA5}">
                      <a16:colId xmlns:a16="http://schemas.microsoft.com/office/drawing/2014/main" xmlns="" val="615334823"/>
                    </a:ext>
                  </a:extLst>
                </a:gridCol>
              </a:tblGrid>
              <a:tr h="203572">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MIGLIORATA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INVARIATA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latin typeface="Century Gothic" panose="020B0502020202020204" pitchFamily="34" charset="0"/>
                        </a:rPr>
                        <a:t>PEGGIORATA</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31" name="Tabella 27">
            <a:extLst>
              <a:ext uri="{FF2B5EF4-FFF2-40B4-BE49-F238E27FC236}">
                <a16:creationId xmlns:a16="http://schemas.microsoft.com/office/drawing/2014/main" xmlns="" id="{7AED35FE-AE05-4EA9-9B8A-044F4D649520}"/>
              </a:ext>
            </a:extLst>
          </p:cNvPr>
          <p:cNvGraphicFramePr>
            <a:graphicFrameLocks noGrp="1"/>
          </p:cNvGraphicFramePr>
          <p:nvPr>
            <p:extLst>
              <p:ext uri="{D42A27DB-BD31-4B8C-83A1-F6EECF244321}">
                <p14:modId xmlns:p14="http://schemas.microsoft.com/office/powerpoint/2010/main" val="1684205305"/>
              </p:ext>
            </p:extLst>
          </p:nvPr>
        </p:nvGraphicFramePr>
        <p:xfrm>
          <a:off x="5253669" y="3652656"/>
          <a:ext cx="2996225" cy="228600"/>
        </p:xfrm>
        <a:graphic>
          <a:graphicData uri="http://schemas.openxmlformats.org/drawingml/2006/table">
            <a:tbl>
              <a:tblPr firstRow="1" bandRow="1">
                <a:tableStyleId>{5C22544A-7EE6-4342-B048-85BDC9FD1C3A}</a:tableStyleId>
              </a:tblPr>
              <a:tblGrid>
                <a:gridCol w="1127118">
                  <a:extLst>
                    <a:ext uri="{9D8B030D-6E8A-4147-A177-3AD203B41FA5}">
                      <a16:colId xmlns:a16="http://schemas.microsoft.com/office/drawing/2014/main" xmlns="" val="3243790134"/>
                    </a:ext>
                  </a:extLst>
                </a:gridCol>
                <a:gridCol w="897569">
                  <a:extLst>
                    <a:ext uri="{9D8B030D-6E8A-4147-A177-3AD203B41FA5}">
                      <a16:colId xmlns:a16="http://schemas.microsoft.com/office/drawing/2014/main" xmlns="" val="2465587490"/>
                    </a:ext>
                  </a:extLst>
                </a:gridCol>
                <a:gridCol w="971538">
                  <a:extLst>
                    <a:ext uri="{9D8B030D-6E8A-4147-A177-3AD203B41FA5}">
                      <a16:colId xmlns:a16="http://schemas.microsoft.com/office/drawing/2014/main" xmlns="" val="615334823"/>
                    </a:ext>
                  </a:extLst>
                </a:gridCol>
              </a:tblGrid>
              <a:tr h="203572">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MIGLIORATA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INVARIATA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latin typeface="Century Gothic" panose="020B0502020202020204" pitchFamily="34" charset="0"/>
                        </a:rPr>
                        <a:t>PEGGIORATA</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32" name="Tabella 27">
            <a:extLst>
              <a:ext uri="{FF2B5EF4-FFF2-40B4-BE49-F238E27FC236}">
                <a16:creationId xmlns:a16="http://schemas.microsoft.com/office/drawing/2014/main" xmlns="" id="{29A9E3DF-FCEF-43E1-A120-9DF2DF97583C}"/>
              </a:ext>
            </a:extLst>
          </p:cNvPr>
          <p:cNvGraphicFramePr>
            <a:graphicFrameLocks noGrp="1"/>
          </p:cNvGraphicFramePr>
          <p:nvPr>
            <p:extLst>
              <p:ext uri="{D42A27DB-BD31-4B8C-83A1-F6EECF244321}">
                <p14:modId xmlns:p14="http://schemas.microsoft.com/office/powerpoint/2010/main" val="4052917213"/>
              </p:ext>
            </p:extLst>
          </p:nvPr>
        </p:nvGraphicFramePr>
        <p:xfrm>
          <a:off x="8634802" y="3682422"/>
          <a:ext cx="2996225" cy="228600"/>
        </p:xfrm>
        <a:graphic>
          <a:graphicData uri="http://schemas.openxmlformats.org/drawingml/2006/table">
            <a:tbl>
              <a:tblPr firstRow="1" bandRow="1">
                <a:tableStyleId>{5C22544A-7EE6-4342-B048-85BDC9FD1C3A}</a:tableStyleId>
              </a:tblPr>
              <a:tblGrid>
                <a:gridCol w="1127118">
                  <a:extLst>
                    <a:ext uri="{9D8B030D-6E8A-4147-A177-3AD203B41FA5}">
                      <a16:colId xmlns:a16="http://schemas.microsoft.com/office/drawing/2014/main" xmlns="" val="3243790134"/>
                    </a:ext>
                  </a:extLst>
                </a:gridCol>
                <a:gridCol w="897569">
                  <a:extLst>
                    <a:ext uri="{9D8B030D-6E8A-4147-A177-3AD203B41FA5}">
                      <a16:colId xmlns:a16="http://schemas.microsoft.com/office/drawing/2014/main" xmlns="" val="2465587490"/>
                    </a:ext>
                  </a:extLst>
                </a:gridCol>
                <a:gridCol w="971538">
                  <a:extLst>
                    <a:ext uri="{9D8B030D-6E8A-4147-A177-3AD203B41FA5}">
                      <a16:colId xmlns:a16="http://schemas.microsoft.com/office/drawing/2014/main" xmlns="" val="615334823"/>
                    </a:ext>
                  </a:extLst>
                </a:gridCol>
              </a:tblGrid>
              <a:tr h="203572">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MIGLIORATA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INVARIATA</a:t>
                      </a:r>
                      <a:endParaRPr lang="it-IT" sz="9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900" b="1">
                          <a:solidFill>
                            <a:schemeClr val="tx1"/>
                          </a:solidFill>
                          <a:latin typeface="Century Gothic" panose="020B0502020202020204" pitchFamily="34" charset="0"/>
                        </a:rPr>
                        <a:t>PEGGIORATA</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graphicFrame>
        <p:nvGraphicFramePr>
          <p:cNvPr id="34" name="Tabella 27">
            <a:extLst>
              <a:ext uri="{FF2B5EF4-FFF2-40B4-BE49-F238E27FC236}">
                <a16:creationId xmlns:a16="http://schemas.microsoft.com/office/drawing/2014/main" xmlns="" id="{5A1BFE28-364A-4FFB-93D4-7BE846C25DC0}"/>
              </a:ext>
            </a:extLst>
          </p:cNvPr>
          <p:cNvGraphicFramePr>
            <a:graphicFrameLocks noGrp="1"/>
          </p:cNvGraphicFramePr>
          <p:nvPr>
            <p:extLst>
              <p:ext uri="{D42A27DB-BD31-4B8C-83A1-F6EECF244321}">
                <p14:modId xmlns:p14="http://schemas.microsoft.com/office/powerpoint/2010/main" val="1252653753"/>
              </p:ext>
            </p:extLst>
          </p:nvPr>
        </p:nvGraphicFramePr>
        <p:xfrm>
          <a:off x="352291" y="5653289"/>
          <a:ext cx="4342540" cy="304800"/>
        </p:xfrm>
        <a:graphic>
          <a:graphicData uri="http://schemas.openxmlformats.org/drawingml/2006/table">
            <a:tbl>
              <a:tblPr firstRow="1" bandRow="1">
                <a:tableStyleId>{5C22544A-7EE6-4342-B048-85BDC9FD1C3A}</a:tableStyleId>
              </a:tblPr>
              <a:tblGrid>
                <a:gridCol w="1633574">
                  <a:extLst>
                    <a:ext uri="{9D8B030D-6E8A-4147-A177-3AD203B41FA5}">
                      <a16:colId xmlns:a16="http://schemas.microsoft.com/office/drawing/2014/main" xmlns="" val="3243790134"/>
                    </a:ext>
                  </a:extLst>
                </a:gridCol>
                <a:gridCol w="1300880">
                  <a:extLst>
                    <a:ext uri="{9D8B030D-6E8A-4147-A177-3AD203B41FA5}">
                      <a16:colId xmlns:a16="http://schemas.microsoft.com/office/drawing/2014/main" xmlns="" val="2465587490"/>
                    </a:ext>
                  </a:extLst>
                </a:gridCol>
                <a:gridCol w="1408086">
                  <a:extLst>
                    <a:ext uri="{9D8B030D-6E8A-4147-A177-3AD203B41FA5}">
                      <a16:colId xmlns:a16="http://schemas.microsoft.com/office/drawing/2014/main" xmlns="" val="615334823"/>
                    </a:ext>
                  </a:extLst>
                </a:gridCol>
              </a:tblGrid>
              <a:tr h="203572">
                <a:tc>
                  <a:txBody>
                    <a:bodyPr/>
                    <a:lstStyle/>
                    <a:p>
                      <a:pPr algn="ctr"/>
                      <a:r>
                        <a:rPr lang="it-IT" sz="14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MIGLIORATA</a:t>
                      </a:r>
                      <a:endParaRPr lang="it-IT" sz="14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INVARIATA</a:t>
                      </a:r>
                      <a:endParaRPr lang="it-IT" sz="1400" b="1">
                        <a:solidFill>
                          <a:schemeClr val="tx1"/>
                        </a:solidFill>
                        <a:latin typeface="Century Gothic" panose="020B0502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it-IT" sz="1400" b="1">
                          <a:solidFill>
                            <a:schemeClr val="tx1"/>
                          </a:solidFill>
                          <a:latin typeface="Century Gothic" panose="020B0502020202020204" pitchFamily="34" charset="0"/>
                        </a:rPr>
                        <a:t>PEGGIORATA</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2379880647"/>
                  </a:ext>
                </a:extLst>
              </a:tr>
            </a:tbl>
          </a:graphicData>
        </a:graphic>
      </p:graphicFrame>
      <p:pic>
        <p:nvPicPr>
          <p:cNvPr id="2" name="Immagine 1">
            <a:extLst>
              <a:ext uri="{FF2B5EF4-FFF2-40B4-BE49-F238E27FC236}">
                <a16:creationId xmlns:a16="http://schemas.microsoft.com/office/drawing/2014/main" xmlns="" id="{F8E6DC16-9BEC-4D05-B3B1-5190F3F9B3A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14982" y="2253719"/>
            <a:ext cx="3194304" cy="1551432"/>
          </a:xfrm>
          <a:prstGeom prst="rect">
            <a:avLst/>
          </a:prstGeom>
        </p:spPr>
      </p:pic>
      <p:pic>
        <p:nvPicPr>
          <p:cNvPr id="5" name="Immagine 4">
            <a:extLst>
              <a:ext uri="{FF2B5EF4-FFF2-40B4-BE49-F238E27FC236}">
                <a16:creationId xmlns:a16="http://schemas.microsoft.com/office/drawing/2014/main" xmlns="" id="{3C249A48-6D29-4F40-B24B-23582E28C6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75207" y="2142389"/>
            <a:ext cx="3006852" cy="1642872"/>
          </a:xfrm>
          <a:prstGeom prst="rect">
            <a:avLst/>
          </a:prstGeom>
        </p:spPr>
      </p:pic>
      <p:pic>
        <p:nvPicPr>
          <p:cNvPr id="6" name="Immagine 5">
            <a:extLst>
              <a:ext uri="{FF2B5EF4-FFF2-40B4-BE49-F238E27FC236}">
                <a16:creationId xmlns:a16="http://schemas.microsoft.com/office/drawing/2014/main" xmlns="" id="{E29981E6-7F88-4F05-8FA8-232A17BCC01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39366" y="4372264"/>
            <a:ext cx="3169920" cy="1639824"/>
          </a:xfrm>
          <a:prstGeom prst="rect">
            <a:avLst/>
          </a:prstGeom>
        </p:spPr>
      </p:pic>
      <p:pic>
        <p:nvPicPr>
          <p:cNvPr id="7" name="Immagine 6">
            <a:extLst>
              <a:ext uri="{FF2B5EF4-FFF2-40B4-BE49-F238E27FC236}">
                <a16:creationId xmlns:a16="http://schemas.microsoft.com/office/drawing/2014/main" xmlns="" id="{A61725E3-2530-4224-8D7C-171A884788B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44906" y="4385218"/>
            <a:ext cx="3176016" cy="1613916"/>
          </a:xfrm>
          <a:prstGeom prst="rect">
            <a:avLst/>
          </a:prstGeom>
        </p:spPr>
      </p:pic>
      <p:pic>
        <p:nvPicPr>
          <p:cNvPr id="16" name="Immagine 15">
            <a:extLst>
              <a:ext uri="{FF2B5EF4-FFF2-40B4-BE49-F238E27FC236}">
                <a16:creationId xmlns:a16="http://schemas.microsoft.com/office/drawing/2014/main" xmlns="" id="{2BC56DEF-1E42-4D3D-AF9F-BE61670B646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4962" y="2782602"/>
            <a:ext cx="4636008" cy="2967228"/>
          </a:xfrm>
          <a:prstGeom prst="rect">
            <a:avLst/>
          </a:prstGeom>
        </p:spPr>
      </p:pic>
      <p:sp>
        <p:nvSpPr>
          <p:cNvPr id="24" name="CasellaDiTesto 23">
            <a:extLst>
              <a:ext uri="{FF2B5EF4-FFF2-40B4-BE49-F238E27FC236}">
                <a16:creationId xmlns:a16="http://schemas.microsoft.com/office/drawing/2014/main" xmlns="" id="{F37E08AD-A16C-4641-975B-6330148FA039}"/>
              </a:ext>
            </a:extLst>
          </p:cNvPr>
          <p:cNvSpPr txBox="1"/>
          <p:nvPr/>
        </p:nvSpPr>
        <p:spPr>
          <a:xfrm>
            <a:off x="1390425" y="2131933"/>
            <a:ext cx="2132140" cy="400110"/>
          </a:xfrm>
          <a:prstGeom prst="rect">
            <a:avLst/>
          </a:prstGeom>
          <a:noFill/>
        </p:spPr>
        <p:txBody>
          <a:bodyPr wrap="square">
            <a:spAutoFit/>
          </a:bodyPr>
          <a:lstStyle/>
          <a:p>
            <a:pPr algn="ctr"/>
            <a:r>
              <a:rPr lang="it-IT" sz="2000" i="1" dirty="0" smtClean="0">
                <a:latin typeface="Century Gothic" panose="020B0502020202020204" pitchFamily="34" charset="0"/>
              </a:rPr>
              <a:t>Dato  Italia</a:t>
            </a:r>
            <a:endParaRPr lang="it-IT" sz="2000" i="1" dirty="0">
              <a:latin typeface="Century Gothic" panose="020B0502020202020204" pitchFamily="34" charset="0"/>
            </a:endParaRPr>
          </a:p>
        </p:txBody>
      </p:sp>
      <p:sp>
        <p:nvSpPr>
          <p:cNvPr id="25" name="CasellaDiTesto 24">
            <a:extLst>
              <a:ext uri="{FF2B5EF4-FFF2-40B4-BE49-F238E27FC236}">
                <a16:creationId xmlns:a16="http://schemas.microsoft.com/office/drawing/2014/main" xmlns="" id="{29F1E0AE-1234-4FE4-AA92-15D83D93074D}"/>
              </a:ext>
            </a:extLst>
          </p:cNvPr>
          <p:cNvSpPr txBox="1"/>
          <p:nvPr/>
        </p:nvSpPr>
        <p:spPr>
          <a:xfrm>
            <a:off x="10103943" y="6249945"/>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spTree>
    <p:extLst>
      <p:ext uri="{BB962C8B-B14F-4D97-AF65-F5344CB8AC3E}">
        <p14:creationId xmlns:p14="http://schemas.microsoft.com/office/powerpoint/2010/main" val="400481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2">
            <a:extLst>
              <a:ext uri="{FF2B5EF4-FFF2-40B4-BE49-F238E27FC236}">
                <a16:creationId xmlns:a16="http://schemas.microsoft.com/office/drawing/2014/main" xmlns="" id="{69667BC6-55AA-49D6-87C3-DE4AC4778590}"/>
              </a:ext>
            </a:extLst>
          </p:cNvPr>
          <p:cNvSpPr>
            <a:spLocks noChangeArrowheads="1"/>
          </p:cNvSpPr>
          <p:nvPr/>
        </p:nvSpPr>
        <p:spPr bwMode="auto">
          <a:xfrm>
            <a:off x="623392" y="420352"/>
            <a:ext cx="241604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4400" b="1" i="0"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mn-cs"/>
              </a:rPr>
              <a:t>Agenda</a:t>
            </a:r>
          </a:p>
        </p:txBody>
      </p:sp>
      <p:sp>
        <p:nvSpPr>
          <p:cNvPr id="11" name="CasellaDiTesto 10">
            <a:extLst>
              <a:ext uri="{FF2B5EF4-FFF2-40B4-BE49-F238E27FC236}">
                <a16:creationId xmlns:a16="http://schemas.microsoft.com/office/drawing/2014/main" xmlns="" id="{D63F6662-1686-4BAE-9354-A20069459C0E}"/>
              </a:ext>
            </a:extLst>
          </p:cNvPr>
          <p:cNvSpPr txBox="1"/>
          <p:nvPr/>
        </p:nvSpPr>
        <p:spPr>
          <a:xfrm>
            <a:off x="4358311" y="1623299"/>
            <a:ext cx="7663113" cy="4154984"/>
          </a:xfrm>
          <a:prstGeom prst="rect">
            <a:avLst/>
          </a:prstGeom>
          <a:noFill/>
        </p:spPr>
        <p:txBody>
          <a:bodyPr wrap="square">
            <a:spAutoFit/>
          </a:bodyPr>
          <a:lstStyle/>
          <a:p>
            <a:pPr>
              <a:lnSpc>
                <a:spcPct val="200000"/>
              </a:lnSpc>
              <a:spcBef>
                <a:spcPts val="0"/>
              </a:spcBef>
            </a:pPr>
            <a:r>
              <a:rPr lang="it-IT" sz="2200" dirty="0">
                <a:solidFill>
                  <a:srgbClr val="002060"/>
                </a:solidFill>
                <a:latin typeface="Century Gothic" panose="020B0502020202020204" pitchFamily="34" charset="0"/>
                <a:ea typeface="MS PGothic" panose="020B0600070205080204" pitchFamily="34" charset="-128"/>
                <a:cs typeface="Arial" panose="020B0604020202020204" pitchFamily="34" charset="0"/>
              </a:rPr>
              <a:t>PRESENTAZIONE</a:t>
            </a:r>
            <a: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t/>
            </a:r>
            <a:b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br>
            <a:r>
              <a:rPr lang="it-IT" sz="2200" b="0" dirty="0">
                <a:latin typeface="Century Gothic" panose="020B0502020202020204" pitchFamily="34" charset="0"/>
                <a:cs typeface="Arial" panose="020B0604020202020204" pitchFamily="34" charset="0"/>
              </a:rPr>
              <a:t>SINTESI DEI RISULTATI PER DIMENSIONI DEI CENTRI </a:t>
            </a:r>
            <a:r>
              <a:rPr lang="it-IT" sz="2200" b="0" dirty="0" smtClean="0">
                <a:latin typeface="Century Gothic" panose="020B0502020202020204" pitchFamily="34" charset="0"/>
                <a:cs typeface="Arial" panose="020B0604020202020204" pitchFamily="34" charset="0"/>
              </a:rPr>
              <a:t>URBANI</a:t>
            </a:r>
            <a:endParaRPr lang="it-IT" sz="2200" b="0" dirty="0">
              <a:latin typeface="Century Gothic" panose="020B0502020202020204" pitchFamily="34" charset="0"/>
              <a:cs typeface="Arial" panose="020B0604020202020204" pitchFamily="34" charset="0"/>
            </a:endParaRP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PRESSIONE DEI FENOMENI CRIMINALI SULLE IMPRESE DECORO URBANO E QUALITÀ DELLA VITA</a:t>
            </a: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NOTA METODOLOGICA</a:t>
            </a:r>
          </a:p>
          <a:p>
            <a:pPr>
              <a:lnSpc>
                <a:spcPct val="200000"/>
              </a:lnSpc>
              <a:spcBef>
                <a:spcPts val="0"/>
              </a:spcBef>
            </a:pPr>
            <a:endPar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endParaRPr>
          </a:p>
        </p:txBody>
      </p:sp>
      <p:pic>
        <p:nvPicPr>
          <p:cNvPr id="16" name="Elemento grafico 15">
            <a:extLst>
              <a:ext uri="{FF2B5EF4-FFF2-40B4-BE49-F238E27FC236}">
                <a16:creationId xmlns:a16="http://schemas.microsoft.com/office/drawing/2014/main" xmlns="" id="{BC06CD54-C8FE-4F28-8265-4AB50B5A4C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626829" y="1853470"/>
            <a:ext cx="504000" cy="504000"/>
          </a:xfrm>
          <a:prstGeom prst="rect">
            <a:avLst/>
          </a:prstGeom>
        </p:spPr>
      </p:pic>
      <p:pic>
        <p:nvPicPr>
          <p:cNvPr id="17" name="Elemento grafico 16">
            <a:extLst>
              <a:ext uri="{FF2B5EF4-FFF2-40B4-BE49-F238E27FC236}">
                <a16:creationId xmlns:a16="http://schemas.microsoft.com/office/drawing/2014/main" xmlns="" id="{62F31498-E0B5-407E-B734-B04437A6485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3736376" y="4507953"/>
            <a:ext cx="504000" cy="504000"/>
          </a:xfrm>
          <a:prstGeom prst="rect">
            <a:avLst/>
          </a:prstGeom>
        </p:spPr>
      </p:pic>
      <p:pic>
        <p:nvPicPr>
          <p:cNvPr id="19" name="Immagine 18">
            <a:extLst>
              <a:ext uri="{FF2B5EF4-FFF2-40B4-BE49-F238E27FC236}">
                <a16:creationId xmlns:a16="http://schemas.microsoft.com/office/drawing/2014/main" xmlns="" id="{3609B362-E410-40E1-BF23-1588D88041ED}"/>
              </a:ext>
            </a:extLst>
          </p:cNvPr>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3741129" y="2498457"/>
            <a:ext cx="504000" cy="504000"/>
          </a:xfrm>
          <a:prstGeom prst="rect">
            <a:avLst/>
          </a:prstGeom>
        </p:spPr>
      </p:pic>
      <p:pic>
        <p:nvPicPr>
          <p:cNvPr id="4" name="Immagine 3">
            <a:extLst>
              <a:ext uri="{FF2B5EF4-FFF2-40B4-BE49-F238E27FC236}">
                <a16:creationId xmlns:a16="http://schemas.microsoft.com/office/drawing/2014/main" xmlns="" id="{08689C6F-A44D-4DCD-9510-4DDFD9CA2F6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736376" y="3143443"/>
            <a:ext cx="504000" cy="504000"/>
          </a:xfrm>
          <a:prstGeom prst="rect">
            <a:avLst/>
          </a:prstGeom>
        </p:spPr>
      </p:pic>
      <p:pic>
        <p:nvPicPr>
          <p:cNvPr id="7" name="Immagine 6">
            <a:extLst>
              <a:ext uri="{FF2B5EF4-FFF2-40B4-BE49-F238E27FC236}">
                <a16:creationId xmlns:a16="http://schemas.microsoft.com/office/drawing/2014/main" xmlns="" id="{8B02999C-84BC-449F-AF2E-DE262989D60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36376" y="3825698"/>
            <a:ext cx="504000" cy="504000"/>
          </a:xfrm>
          <a:prstGeom prst="rect">
            <a:avLst/>
          </a:prstGeom>
        </p:spPr>
      </p:pic>
    </p:spTree>
    <p:extLst>
      <p:ext uri="{BB962C8B-B14F-4D97-AF65-F5344CB8AC3E}">
        <p14:creationId xmlns:p14="http://schemas.microsoft.com/office/powerpoint/2010/main" val="3305798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ella 4">
            <a:extLst>
              <a:ext uri="{FF2B5EF4-FFF2-40B4-BE49-F238E27FC236}">
                <a16:creationId xmlns:a16="http://schemas.microsoft.com/office/drawing/2014/main" xmlns="" id="{4EA065A2-2138-4C37-BEAE-AFAC64866B36}"/>
              </a:ext>
            </a:extLst>
          </p:cNvPr>
          <p:cNvGraphicFramePr>
            <a:graphicFrameLocks noGrp="1"/>
          </p:cNvGraphicFramePr>
          <p:nvPr>
            <p:extLst>
              <p:ext uri="{D42A27DB-BD31-4B8C-83A1-F6EECF244321}">
                <p14:modId xmlns:p14="http://schemas.microsoft.com/office/powerpoint/2010/main" val="550934633"/>
              </p:ext>
            </p:extLst>
          </p:nvPr>
        </p:nvGraphicFramePr>
        <p:xfrm>
          <a:off x="378433" y="1855776"/>
          <a:ext cx="10971112" cy="4480458"/>
        </p:xfrm>
        <a:graphic>
          <a:graphicData uri="http://schemas.openxmlformats.org/drawingml/2006/table">
            <a:tbl>
              <a:tblPr firstRow="1" bandRow="1">
                <a:tableStyleId>{5C22544A-7EE6-4342-B048-85BDC9FD1C3A}</a:tableStyleId>
              </a:tblPr>
              <a:tblGrid>
                <a:gridCol w="5012433">
                  <a:extLst>
                    <a:ext uri="{9D8B030D-6E8A-4147-A177-3AD203B41FA5}">
                      <a16:colId xmlns:a16="http://schemas.microsoft.com/office/drawing/2014/main" xmlns="" val="3825881397"/>
                    </a:ext>
                  </a:extLst>
                </a:gridCol>
                <a:gridCol w="1065091">
                  <a:extLst>
                    <a:ext uri="{9D8B030D-6E8A-4147-A177-3AD203B41FA5}">
                      <a16:colId xmlns:a16="http://schemas.microsoft.com/office/drawing/2014/main" xmlns="" val="1049123897"/>
                    </a:ext>
                  </a:extLst>
                </a:gridCol>
                <a:gridCol w="1223397">
                  <a:extLst>
                    <a:ext uri="{9D8B030D-6E8A-4147-A177-3AD203B41FA5}">
                      <a16:colId xmlns:a16="http://schemas.microsoft.com/office/drawing/2014/main" xmlns="" val="352572475"/>
                    </a:ext>
                  </a:extLst>
                </a:gridCol>
                <a:gridCol w="1223397">
                  <a:extLst>
                    <a:ext uri="{9D8B030D-6E8A-4147-A177-3AD203B41FA5}">
                      <a16:colId xmlns:a16="http://schemas.microsoft.com/office/drawing/2014/main" xmlns="" val="309405021"/>
                    </a:ext>
                  </a:extLst>
                </a:gridCol>
                <a:gridCol w="1223397">
                  <a:extLst>
                    <a:ext uri="{9D8B030D-6E8A-4147-A177-3AD203B41FA5}">
                      <a16:colId xmlns:a16="http://schemas.microsoft.com/office/drawing/2014/main" xmlns="" val="266968615"/>
                    </a:ext>
                  </a:extLst>
                </a:gridCol>
                <a:gridCol w="1223397">
                  <a:extLst>
                    <a:ext uri="{9D8B030D-6E8A-4147-A177-3AD203B41FA5}">
                      <a16:colId xmlns:a16="http://schemas.microsoft.com/office/drawing/2014/main" xmlns="" val="3103555209"/>
                    </a:ext>
                  </a:extLst>
                </a:gridCol>
              </a:tblGrid>
              <a:tr h="536094">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400" b="0" i="1"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Analisi per dimensione del centro abitato</a:t>
                      </a: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dirty="0" smtClean="0">
                          <a:ln>
                            <a:noFill/>
                          </a:ln>
                          <a:solidFill>
                            <a:schemeClr val="tx1"/>
                          </a:solidFill>
                          <a:effectLst/>
                          <a:uLnTx/>
                          <a:uFillTx/>
                          <a:latin typeface="Century Gothic" panose="020B0502020202020204" pitchFamily="34" charset="0"/>
                          <a:ea typeface="+mn-ea"/>
                          <a:cs typeface="+mn-cs"/>
                        </a:rPr>
                        <a:t>Totale</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dirty="0" smtClean="0">
                          <a:ln>
                            <a:noFill/>
                          </a:ln>
                          <a:solidFill>
                            <a:schemeClr val="tx1"/>
                          </a:solidFill>
                          <a:effectLst/>
                          <a:uLnTx/>
                          <a:uFillTx/>
                          <a:latin typeface="Century Gothic" panose="020B0502020202020204" pitchFamily="34" charset="0"/>
                          <a:ea typeface="+mn-ea"/>
                          <a:cs typeface="+mn-cs"/>
                        </a:rPr>
                        <a:t>Italia</a:t>
                      </a:r>
                      <a:endParaRPr kumimoji="0" lang="it-IT" sz="1100" b="1"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endParaRP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a:ln>
                            <a:noFill/>
                          </a:ln>
                          <a:solidFill>
                            <a:schemeClr val="tx1"/>
                          </a:solidFill>
                          <a:effectLst/>
                          <a:uLnTx/>
                          <a:uFillTx/>
                          <a:latin typeface="Century Gothic" panose="020B0502020202020204" pitchFamily="34" charset="0"/>
                          <a:ea typeface="+mn-ea"/>
                          <a:cs typeface="+mn-cs"/>
                        </a:rPr>
                        <a:t>Meno di 10.000 abitanti</a:t>
                      </a: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a:ln>
                            <a:noFill/>
                          </a:ln>
                          <a:solidFill>
                            <a:schemeClr val="tx1"/>
                          </a:solidFill>
                          <a:effectLst/>
                          <a:uLnTx/>
                          <a:uFillTx/>
                          <a:latin typeface="Century Gothic" panose="020B0502020202020204" pitchFamily="34" charset="0"/>
                          <a:ea typeface="+mn-ea"/>
                          <a:cs typeface="+mn-cs"/>
                        </a:rPr>
                        <a:t>Tra 10.000e 50.000 abitanti</a:t>
                      </a:r>
                    </a:p>
                  </a:txBody>
                  <a:tcPr anchor="ctr">
                    <a:solidFill>
                      <a:srgbClr val="E2EFD9"/>
                    </a:solidFill>
                  </a:tcPr>
                </a:tc>
                <a:tc>
                  <a:txBody>
                    <a:bodyPr/>
                    <a:lstStyle/>
                    <a:p>
                      <a:pPr algn="ctr"/>
                      <a:r>
                        <a:rPr kumimoji="0" lang="it-IT" sz="1100" b="1" i="0" u="none" strike="noStrike" kern="1200" cap="none" spc="0" normalizeH="0" baseline="0">
                          <a:ln>
                            <a:noFill/>
                          </a:ln>
                          <a:solidFill>
                            <a:schemeClr val="tx1"/>
                          </a:solidFill>
                          <a:effectLst/>
                          <a:uLnTx/>
                          <a:uFillTx/>
                          <a:latin typeface="Century Gothic" panose="020B0502020202020204" pitchFamily="34" charset="0"/>
                          <a:ea typeface="+mn-ea"/>
                          <a:cs typeface="+mn-cs"/>
                        </a:rPr>
                        <a:t>Tra 50.000 e 250.000 abitanti</a:t>
                      </a:r>
                    </a:p>
                  </a:txBody>
                  <a:tcPr anchor="ctr">
                    <a:solidFill>
                      <a:srgbClr val="E2EFD9"/>
                    </a:solidFill>
                  </a:tcPr>
                </a:tc>
                <a:tc>
                  <a:txBody>
                    <a:bodyPr/>
                    <a:lstStyle/>
                    <a:p>
                      <a:pPr algn="ctr"/>
                      <a:r>
                        <a:rPr kumimoji="0" lang="it-IT" sz="1100" b="1" i="0" u="none" strike="noStrike" kern="1200" cap="none" spc="0" normalizeH="0" baseline="0">
                          <a:ln>
                            <a:noFill/>
                          </a:ln>
                          <a:solidFill>
                            <a:schemeClr val="tx1"/>
                          </a:solidFill>
                          <a:effectLst/>
                          <a:uLnTx/>
                          <a:uFillTx/>
                          <a:latin typeface="Century Gothic" panose="020B0502020202020204" pitchFamily="34" charset="0"/>
                          <a:ea typeface="+mn-ea"/>
                          <a:cs typeface="+mn-cs"/>
                        </a:rPr>
                        <a:t>Oltre 250.000 abitanti</a:t>
                      </a:r>
                    </a:p>
                  </a:txBody>
                  <a:tcPr anchor="ctr">
                    <a:solidFill>
                      <a:srgbClr val="E2EFD9"/>
                    </a:solidFill>
                  </a:tcPr>
                </a:tc>
                <a:extLst>
                  <a:ext uri="{0D108BD9-81ED-4DB2-BD59-A6C34878D82A}">
                    <a16:rowId xmlns:a16="http://schemas.microsoft.com/office/drawing/2014/main" xmlns="" val="534485268"/>
                  </a:ext>
                </a:extLst>
              </a:tr>
              <a:tr h="412380">
                <a:tc>
                  <a:txBody>
                    <a:bodyPr/>
                    <a:lstStyle/>
                    <a:p>
                      <a:pPr algn="r" fontAlgn="t"/>
                      <a:r>
                        <a:rPr lang="it-IT" sz="1400" b="0" i="0" u="none" strike="noStrike">
                          <a:solidFill>
                            <a:srgbClr val="000000"/>
                          </a:solidFill>
                          <a:effectLst/>
                          <a:latin typeface="Century Gothic" panose="020B0502020202020204" pitchFamily="34" charset="0"/>
                        </a:rPr>
                        <a:t>Aumento di servizi alla persona ed esercizi commerciali</a:t>
                      </a:r>
                    </a:p>
                  </a:txBody>
                  <a:tcPr marL="9525" marR="9525" marT="9525" marB="0">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36,9</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34,0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38,0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34,0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33,0</a:t>
                      </a:r>
                    </a:p>
                  </a:txBody>
                  <a:tcPr marL="0" marR="0" marT="0" marB="0" anchor="ctr">
                    <a:solidFill>
                      <a:schemeClr val="bg1"/>
                    </a:solidFill>
                  </a:tcPr>
                </a:tc>
                <a:extLst>
                  <a:ext uri="{0D108BD9-81ED-4DB2-BD59-A6C34878D82A}">
                    <a16:rowId xmlns:a16="http://schemas.microsoft.com/office/drawing/2014/main" xmlns="" val="1105629317"/>
                  </a:ext>
                </a:extLst>
              </a:tr>
              <a:tr h="499719">
                <a:tc>
                  <a:txBody>
                    <a:bodyPr/>
                    <a:lstStyle/>
                    <a:p>
                      <a:pPr algn="r" fontAlgn="t"/>
                      <a:r>
                        <a:rPr lang="it-IT" sz="1400" b="0" i="0" u="none" strike="noStrike">
                          <a:solidFill>
                            <a:srgbClr val="000000"/>
                          </a:solidFill>
                          <a:effectLst/>
                          <a:latin typeface="Century Gothic" panose="020B0502020202020204" pitchFamily="34" charset="0"/>
                        </a:rPr>
                        <a:t>Riduzione dei fenomeni di disagio sociale (accattonaggio, presenza di homeless etc.)</a:t>
                      </a:r>
                    </a:p>
                  </a:txBody>
                  <a:tcPr marL="9525" marR="9525" marT="9525" marB="0">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36,3</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38,0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36,0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31,3</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30,0</a:t>
                      </a:r>
                    </a:p>
                  </a:txBody>
                  <a:tcPr marL="0" marR="0" marT="0" marB="0" anchor="ctr">
                    <a:solidFill>
                      <a:schemeClr val="bg1"/>
                    </a:solidFill>
                  </a:tcPr>
                </a:tc>
                <a:extLst>
                  <a:ext uri="{0D108BD9-81ED-4DB2-BD59-A6C34878D82A}">
                    <a16:rowId xmlns:a16="http://schemas.microsoft.com/office/drawing/2014/main" xmlns="" val="3510972741"/>
                  </a:ext>
                </a:extLst>
              </a:tr>
              <a:tr h="412380">
                <a:tc>
                  <a:txBody>
                    <a:bodyPr/>
                    <a:lstStyle/>
                    <a:p>
                      <a:pPr algn="r" fontAlgn="t"/>
                      <a:r>
                        <a:rPr lang="it-IT" sz="1400" b="0" i="0" u="none" strike="noStrike">
                          <a:solidFill>
                            <a:srgbClr val="000000"/>
                          </a:solidFill>
                          <a:effectLst/>
                          <a:latin typeface="Century Gothic" panose="020B0502020202020204" pitchFamily="34" charset="0"/>
                        </a:rPr>
                        <a:t>Aumento della sicurezza personale</a:t>
                      </a:r>
                    </a:p>
                  </a:txBody>
                  <a:tcPr marL="9525" marR="9525" marT="9525" marB="0">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29,7</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30,1</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31,0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25,0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23,7</a:t>
                      </a:r>
                    </a:p>
                  </a:txBody>
                  <a:tcPr marL="0" marR="0" marT="0" marB="0" anchor="ctr">
                    <a:solidFill>
                      <a:schemeClr val="bg1"/>
                    </a:solidFill>
                  </a:tcPr>
                </a:tc>
                <a:extLst>
                  <a:ext uri="{0D108BD9-81ED-4DB2-BD59-A6C34878D82A}">
                    <a16:rowId xmlns:a16="http://schemas.microsoft.com/office/drawing/2014/main" xmlns="" val="1551943349"/>
                  </a:ext>
                </a:extLst>
              </a:tr>
              <a:tr h="499719">
                <a:tc>
                  <a:txBody>
                    <a:bodyPr/>
                    <a:lstStyle/>
                    <a:p>
                      <a:pPr algn="r" fontAlgn="t"/>
                      <a:r>
                        <a:rPr lang="it-IT" sz="1400" b="0" i="0" u="none" strike="noStrike" dirty="0">
                          <a:solidFill>
                            <a:srgbClr val="000000"/>
                          </a:solidFill>
                          <a:effectLst/>
                          <a:latin typeface="Century Gothic" panose="020B0502020202020204" pitchFamily="34" charset="0"/>
                        </a:rPr>
                        <a:t>Aumento dei servizi pubblici per i cittadini (centri anziani, uffici per il cittadino etc.)</a:t>
                      </a:r>
                    </a:p>
                  </a:txBody>
                  <a:tcPr marL="9525" marR="9525" marT="9525" marB="0">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25,5</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29,0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25,0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25,0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23,7</a:t>
                      </a:r>
                    </a:p>
                  </a:txBody>
                  <a:tcPr marL="0" marR="0" marT="0" marB="0" anchor="ctr">
                    <a:solidFill>
                      <a:schemeClr val="bg1"/>
                    </a:solidFill>
                  </a:tcPr>
                </a:tc>
                <a:extLst>
                  <a:ext uri="{0D108BD9-81ED-4DB2-BD59-A6C34878D82A}">
                    <a16:rowId xmlns:a16="http://schemas.microsoft.com/office/drawing/2014/main" xmlns="" val="395491672"/>
                  </a:ext>
                </a:extLst>
              </a:tr>
              <a:tr h="412380">
                <a:tc>
                  <a:txBody>
                    <a:bodyPr/>
                    <a:lstStyle/>
                    <a:p>
                      <a:pPr algn="r" fontAlgn="t"/>
                      <a:r>
                        <a:rPr lang="it-IT" sz="1400" b="0" i="0" u="none" strike="noStrike">
                          <a:solidFill>
                            <a:srgbClr val="000000"/>
                          </a:solidFill>
                          <a:effectLst/>
                          <a:latin typeface="Century Gothic" panose="020B0502020202020204" pitchFamily="34" charset="0"/>
                        </a:rPr>
                        <a:t>Aumento dell’offerta culturale e per il tempo libero</a:t>
                      </a:r>
                    </a:p>
                  </a:txBody>
                  <a:tcPr marL="9525" marR="9525" marT="9525" marB="0">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21,2</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20,0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22,0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18,6</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20,2</a:t>
                      </a:r>
                    </a:p>
                  </a:txBody>
                  <a:tcPr marL="0" marR="0" marT="0" marB="0" anchor="ctr">
                    <a:solidFill>
                      <a:schemeClr val="bg1"/>
                    </a:solidFill>
                  </a:tcPr>
                </a:tc>
                <a:extLst>
                  <a:ext uri="{0D108BD9-81ED-4DB2-BD59-A6C34878D82A}">
                    <a16:rowId xmlns:a16="http://schemas.microsoft.com/office/drawing/2014/main" xmlns="" val="529296829"/>
                  </a:ext>
                </a:extLst>
              </a:tr>
              <a:tr h="412380">
                <a:tc>
                  <a:txBody>
                    <a:bodyPr/>
                    <a:lstStyle/>
                    <a:p>
                      <a:pPr algn="r" fontAlgn="t"/>
                      <a:r>
                        <a:rPr lang="it-IT" sz="1400" b="0" i="0" u="none" strike="noStrike">
                          <a:solidFill>
                            <a:srgbClr val="000000"/>
                          </a:solidFill>
                          <a:effectLst/>
                          <a:latin typeface="Century Gothic" panose="020B0502020202020204" pitchFamily="34" charset="0"/>
                        </a:rPr>
                        <a:t>Riduzione della disoccupazione</a:t>
                      </a:r>
                    </a:p>
                  </a:txBody>
                  <a:tcPr marL="9525" marR="9525" marT="9525" marB="0">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17,0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14,0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18,0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15,0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21,0</a:t>
                      </a:r>
                    </a:p>
                  </a:txBody>
                  <a:tcPr marL="0" marR="0" marT="0" marB="0" anchor="ctr">
                    <a:solidFill>
                      <a:schemeClr val="bg1"/>
                    </a:solidFill>
                  </a:tcPr>
                </a:tc>
                <a:extLst>
                  <a:ext uri="{0D108BD9-81ED-4DB2-BD59-A6C34878D82A}">
                    <a16:rowId xmlns:a16="http://schemas.microsoft.com/office/drawing/2014/main" xmlns="" val="491685598"/>
                  </a:ext>
                </a:extLst>
              </a:tr>
              <a:tr h="412380">
                <a:tc>
                  <a:txBody>
                    <a:bodyPr/>
                    <a:lstStyle/>
                    <a:p>
                      <a:pPr algn="r" fontAlgn="t"/>
                      <a:r>
                        <a:rPr lang="it-IT" sz="1400" b="0" i="0" u="none" strike="noStrike">
                          <a:solidFill>
                            <a:srgbClr val="000000"/>
                          </a:solidFill>
                          <a:effectLst/>
                          <a:latin typeface="Century Gothic" panose="020B0502020202020204" pitchFamily="34" charset="0"/>
                        </a:rPr>
                        <a:t>Aumento del reddito medio dei residenti</a:t>
                      </a:r>
                    </a:p>
                  </a:txBody>
                  <a:tcPr marL="9525" marR="9525" marT="9525" marB="0">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16,4</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20,3</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17,0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12,0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22,0</a:t>
                      </a:r>
                    </a:p>
                  </a:txBody>
                  <a:tcPr marL="0" marR="0" marT="0" marB="0" anchor="ctr">
                    <a:solidFill>
                      <a:schemeClr val="bg1"/>
                    </a:solidFill>
                  </a:tcPr>
                </a:tc>
                <a:extLst>
                  <a:ext uri="{0D108BD9-81ED-4DB2-BD59-A6C34878D82A}">
                    <a16:rowId xmlns:a16="http://schemas.microsoft.com/office/drawing/2014/main" xmlns="" val="987549587"/>
                  </a:ext>
                </a:extLst>
              </a:tr>
              <a:tr h="412380">
                <a:tc>
                  <a:txBody>
                    <a:bodyPr/>
                    <a:lstStyle/>
                    <a:p>
                      <a:pPr algn="r" fontAlgn="t"/>
                      <a:r>
                        <a:rPr lang="it-IT" sz="1400" b="0" i="0" u="none" strike="noStrike">
                          <a:solidFill>
                            <a:srgbClr val="000000"/>
                          </a:solidFill>
                          <a:effectLst/>
                          <a:latin typeface="Century Gothic" panose="020B0502020202020204" pitchFamily="34" charset="0"/>
                        </a:rPr>
                        <a:t>Altro</a:t>
                      </a:r>
                    </a:p>
                  </a:txBody>
                  <a:tcPr marL="9525" marR="9525" marT="9525" marB="0">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11,5</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12,0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7,4</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14,0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7,9</a:t>
                      </a:r>
                    </a:p>
                  </a:txBody>
                  <a:tcPr marL="0" marR="0" marT="0" marB="0" anchor="ctr">
                    <a:solidFill>
                      <a:schemeClr val="bg1"/>
                    </a:solidFill>
                  </a:tcPr>
                </a:tc>
                <a:extLst>
                  <a:ext uri="{0D108BD9-81ED-4DB2-BD59-A6C34878D82A}">
                    <a16:rowId xmlns:a16="http://schemas.microsoft.com/office/drawing/2014/main" xmlns="" val="1240825324"/>
                  </a:ext>
                </a:extLst>
              </a:tr>
              <a:tr h="412380">
                <a:tc>
                  <a:txBody>
                    <a:bodyPr/>
                    <a:lstStyle/>
                    <a:p>
                      <a:pPr algn="r" fontAlgn="t"/>
                      <a:r>
                        <a:rPr lang="it-IT" sz="1400" b="0" i="0" u="none" strike="noStrike">
                          <a:solidFill>
                            <a:srgbClr val="000000"/>
                          </a:solidFill>
                          <a:effectLst/>
                          <a:latin typeface="Century Gothic" panose="020B0502020202020204" pitchFamily="34" charset="0"/>
                        </a:rPr>
                        <a:t>Aumento dell’offerta formativa (scuole, università etc.)</a:t>
                      </a:r>
                    </a:p>
                  </a:txBody>
                  <a:tcPr marL="9525" marR="9525" marT="9525" marB="0">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11,0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11,0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10,0</a:t>
                      </a:r>
                    </a:p>
                  </a:txBody>
                  <a:tcPr marL="0" marR="0" marT="0"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8,0</a:t>
                      </a:r>
                    </a:p>
                  </a:txBody>
                  <a:tcPr marL="0" marR="0" marT="0" marB="0" anchor="ctr">
                    <a:solidFill>
                      <a:schemeClr val="bg1"/>
                    </a:solidFill>
                  </a:tcPr>
                </a:tc>
                <a:tc>
                  <a:txBody>
                    <a:bodyPr/>
                    <a:lstStyle/>
                    <a:p>
                      <a:pPr algn="ctr" fontAlgn="ctr"/>
                      <a:r>
                        <a:rPr lang="it-IT" sz="1600" b="0" i="0" u="none" strike="noStrike" dirty="0">
                          <a:solidFill>
                            <a:srgbClr val="000000"/>
                          </a:solidFill>
                          <a:effectLst/>
                          <a:latin typeface="Century Gothic" panose="020B0502020202020204" pitchFamily="34" charset="0"/>
                        </a:rPr>
                        <a:t>9,0</a:t>
                      </a:r>
                    </a:p>
                  </a:txBody>
                  <a:tcPr marL="0" marR="0" marT="0" marB="0" anchor="ctr">
                    <a:solidFill>
                      <a:schemeClr val="bg1"/>
                    </a:solidFill>
                  </a:tcPr>
                </a:tc>
                <a:extLst>
                  <a:ext uri="{0D108BD9-81ED-4DB2-BD59-A6C34878D82A}">
                    <a16:rowId xmlns:a16="http://schemas.microsoft.com/office/drawing/2014/main" xmlns="" val="3175866843"/>
                  </a:ext>
                </a:extLst>
              </a:tr>
            </a:tbl>
          </a:graphicData>
        </a:graphic>
      </p:graphicFrame>
      <p:sp>
        <p:nvSpPr>
          <p:cNvPr id="26" name="Ovale 25">
            <a:extLst>
              <a:ext uri="{FF2B5EF4-FFF2-40B4-BE49-F238E27FC236}">
                <a16:creationId xmlns:a16="http://schemas.microsoft.com/office/drawing/2014/main" xmlns="" id="{32F9F7C4-436A-4867-8168-A81E20339ED6}"/>
              </a:ext>
            </a:extLst>
          </p:cNvPr>
          <p:cNvSpPr/>
          <p:nvPr/>
        </p:nvSpPr>
        <p:spPr bwMode="auto">
          <a:xfrm>
            <a:off x="6646480" y="2893678"/>
            <a:ext cx="733425" cy="4305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7" name="Ovale 26">
            <a:extLst>
              <a:ext uri="{FF2B5EF4-FFF2-40B4-BE49-F238E27FC236}">
                <a16:creationId xmlns:a16="http://schemas.microsoft.com/office/drawing/2014/main" xmlns="" id="{C737F3F9-7AE8-4B75-88E3-460831ADB025}"/>
              </a:ext>
            </a:extLst>
          </p:cNvPr>
          <p:cNvSpPr/>
          <p:nvPr/>
        </p:nvSpPr>
        <p:spPr bwMode="auto">
          <a:xfrm>
            <a:off x="7926573" y="3392899"/>
            <a:ext cx="733425" cy="40676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0" name="Ovale 29">
            <a:extLst>
              <a:ext uri="{FF2B5EF4-FFF2-40B4-BE49-F238E27FC236}">
                <a16:creationId xmlns:a16="http://schemas.microsoft.com/office/drawing/2014/main" xmlns="" id="{E151D5D4-34BA-4485-8CC2-2B0A0ACE6CB6}"/>
              </a:ext>
            </a:extLst>
          </p:cNvPr>
          <p:cNvSpPr/>
          <p:nvPr/>
        </p:nvSpPr>
        <p:spPr bwMode="auto">
          <a:xfrm>
            <a:off x="7926573" y="4247713"/>
            <a:ext cx="733425" cy="4305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2" name="Ovale 31">
            <a:extLst>
              <a:ext uri="{FF2B5EF4-FFF2-40B4-BE49-F238E27FC236}">
                <a16:creationId xmlns:a16="http://schemas.microsoft.com/office/drawing/2014/main" xmlns="" id="{E944D8AE-BA2D-477E-B22A-301E0000A53C}"/>
              </a:ext>
            </a:extLst>
          </p:cNvPr>
          <p:cNvSpPr/>
          <p:nvPr/>
        </p:nvSpPr>
        <p:spPr bwMode="auto">
          <a:xfrm>
            <a:off x="6720099" y="3840949"/>
            <a:ext cx="733425" cy="40676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3" name="Ovale 32">
            <a:extLst>
              <a:ext uri="{FF2B5EF4-FFF2-40B4-BE49-F238E27FC236}">
                <a16:creationId xmlns:a16="http://schemas.microsoft.com/office/drawing/2014/main" xmlns="" id="{57F68E42-AD45-4BAD-82CE-8DF7D2D431AB}"/>
              </a:ext>
            </a:extLst>
          </p:cNvPr>
          <p:cNvSpPr/>
          <p:nvPr/>
        </p:nvSpPr>
        <p:spPr bwMode="auto">
          <a:xfrm>
            <a:off x="7926574" y="2445629"/>
            <a:ext cx="733425" cy="40676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14" name="Rettangolo 93">
            <a:extLst>
              <a:ext uri="{FF2B5EF4-FFF2-40B4-BE49-F238E27FC236}">
                <a16:creationId xmlns:a16="http://schemas.microsoft.com/office/drawing/2014/main" xmlns="" id="{F7BF9C79-D679-4B2B-8D51-B3AF3AF56C91}"/>
              </a:ext>
            </a:extLst>
          </p:cNvPr>
          <p:cNvSpPr>
            <a:spLocks noChangeArrowheads="1"/>
          </p:cNvSpPr>
          <p:nvPr/>
        </p:nvSpPr>
        <p:spPr bwMode="auto">
          <a:xfrm>
            <a:off x="334962" y="6379039"/>
            <a:ext cx="842493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143 casi. Solo coloro che hanno dichiarato che la qualità della vita è migliorata.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15" name="CasellaDiTesto 14">
            <a:extLst>
              <a:ext uri="{FF2B5EF4-FFF2-40B4-BE49-F238E27FC236}">
                <a16:creationId xmlns:a16="http://schemas.microsoft.com/office/drawing/2014/main" xmlns="" id="{3AA6948C-B561-4FE2-9AF7-8E42E29405D5}"/>
              </a:ext>
            </a:extLst>
          </p:cNvPr>
          <p:cNvSpPr txBox="1"/>
          <p:nvPr/>
        </p:nvSpPr>
        <p:spPr>
          <a:xfrm>
            <a:off x="10103943" y="6267647"/>
            <a:ext cx="2132140" cy="307777"/>
          </a:xfrm>
          <a:prstGeom prst="rect">
            <a:avLst/>
          </a:prstGeom>
          <a:noFill/>
        </p:spPr>
        <p:txBody>
          <a:bodyPr wrap="square">
            <a:spAutoFit/>
          </a:bodyPr>
          <a:lstStyle/>
          <a:p>
            <a:r>
              <a:rPr lang="it-IT" sz="1400" b="0" i="1">
                <a:latin typeface="Century Gothic" panose="020B0502020202020204" pitchFamily="34" charset="0"/>
              </a:rPr>
              <a:t>Valori percentuali</a:t>
            </a:r>
          </a:p>
        </p:txBody>
      </p:sp>
      <p:sp>
        <p:nvSpPr>
          <p:cNvPr id="16" name="Titolo 1">
            <a:extLst>
              <a:ext uri="{FF2B5EF4-FFF2-40B4-BE49-F238E27FC236}">
                <a16:creationId xmlns:a16="http://schemas.microsoft.com/office/drawing/2014/main" xmlns="" id="{FAE191DF-D666-4CF1-BB23-03247E5C5867}"/>
              </a:ext>
            </a:extLst>
          </p:cNvPr>
          <p:cNvSpPr txBox="1">
            <a:spLocks/>
          </p:cNvSpPr>
          <p:nvPr/>
        </p:nvSpPr>
        <p:spPr>
          <a:xfrm>
            <a:off x="335360" y="248643"/>
            <a:ext cx="11809312" cy="1086548"/>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I fattori che impattano positivamente sulla qualità della vita| </a:t>
            </a:r>
            <a:r>
              <a:rPr kumimoji="0" lang="it-IT" altLang="it-IT" sz="2200" b="1" i="0" u="none" strike="noStrik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Analisi per dimensione del centro </a:t>
            </a:r>
            <a:r>
              <a:rPr kumimoji="0" lang="it-IT" altLang="it-IT" sz="2200" b="1" i="0" u="none" strike="noStrike" kern="0" cap="none" spc="0" normalizeH="0" baseline="0" noProof="0" dirty="0" smtClean="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urbano.</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
            </a:r>
            <a:b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b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18" name="CasellaDiTesto 17">
            <a:extLst>
              <a:ext uri="{FF2B5EF4-FFF2-40B4-BE49-F238E27FC236}">
                <a16:creationId xmlns="" xmlns:a16="http://schemas.microsoft.com/office/drawing/2014/main" id="{6D2CD51E-2260-4CB3-9CA0-A00771A0C50B}"/>
              </a:ext>
            </a:extLst>
          </p:cNvPr>
          <p:cNvSpPr txBox="1"/>
          <p:nvPr/>
        </p:nvSpPr>
        <p:spPr>
          <a:xfrm>
            <a:off x="335360" y="1171206"/>
            <a:ext cx="11585396" cy="584775"/>
          </a:xfrm>
          <a:prstGeom prst="rect">
            <a:avLst/>
          </a:prstGeom>
          <a:noFill/>
        </p:spPr>
        <p:txBody>
          <a:bodyPr wrap="square">
            <a:spAutoFit/>
          </a:bodyPr>
          <a:lstStyle/>
          <a:p>
            <a:r>
              <a:rPr lang="it-IT" sz="1600" b="0" dirty="0" smtClean="0">
                <a:latin typeface="Century Gothic" panose="020B0502020202020204" pitchFamily="34" charset="0"/>
              </a:rPr>
              <a:t>(Solo </a:t>
            </a:r>
            <a:r>
              <a:rPr lang="it-IT" sz="1600" b="0" dirty="0">
                <a:latin typeface="Century Gothic" panose="020B0502020202020204" pitchFamily="34" charset="0"/>
              </a:rPr>
              <a:t>coloro che hanno dichiarato che la qualità della vita è </a:t>
            </a:r>
            <a:r>
              <a:rPr lang="it-IT" sz="1600" b="0" dirty="0" smtClean="0">
                <a:latin typeface="Century Gothic" panose="020B0502020202020204" pitchFamily="34" charset="0"/>
              </a:rPr>
              <a:t>migliorata</a:t>
            </a:r>
            <a:r>
              <a:rPr lang="it-IT" sz="1600" b="0" dirty="0">
                <a:latin typeface="Century Gothic" panose="020B0502020202020204" pitchFamily="34" charset="0"/>
              </a:rPr>
              <a:t>) </a:t>
            </a:r>
            <a:r>
              <a:rPr lang="it-IT" sz="1600" b="0" dirty="0" smtClean="0">
                <a:effectLst/>
                <a:latin typeface="Century Gothic" panose="020B0502020202020204" pitchFamily="34" charset="0"/>
                <a:ea typeface="Times New Roman" panose="02020603050405020304" pitchFamily="18" charset="0"/>
                <a:cs typeface="Times New Roman" panose="02020603050405020304" pitchFamily="18" charset="0"/>
              </a:rPr>
              <a:t>Quali </a:t>
            </a:r>
            <a:r>
              <a:rPr lang="it-IT" sz="1600" b="0" dirty="0">
                <a:effectLst/>
                <a:latin typeface="Century Gothic" panose="020B0502020202020204" pitchFamily="34" charset="0"/>
                <a:ea typeface="Times New Roman" panose="02020603050405020304" pitchFamily="18" charset="0"/>
                <a:cs typeface="Times New Roman" panose="02020603050405020304" pitchFamily="18" charset="0"/>
              </a:rPr>
              <a:t>sono a Suo giudizio i fattori che maggiormente hanno contribuito al miglioramento della qualità della vita nel Suo comune/nella sua città? </a:t>
            </a:r>
            <a:endParaRPr lang="it-IT" sz="1600" b="0" dirty="0">
              <a:latin typeface="Century Gothic" panose="020B0502020202020204" pitchFamily="34" charset="0"/>
            </a:endParaRPr>
          </a:p>
        </p:txBody>
      </p:sp>
    </p:spTree>
    <p:extLst>
      <p:ext uri="{BB962C8B-B14F-4D97-AF65-F5344CB8AC3E}">
        <p14:creationId xmlns:p14="http://schemas.microsoft.com/office/powerpoint/2010/main" val="41099187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ella 4">
            <a:extLst>
              <a:ext uri="{FF2B5EF4-FFF2-40B4-BE49-F238E27FC236}">
                <a16:creationId xmlns:a16="http://schemas.microsoft.com/office/drawing/2014/main" xmlns="" id="{4EA065A2-2138-4C37-BEAE-AFAC64866B36}"/>
              </a:ext>
            </a:extLst>
          </p:cNvPr>
          <p:cNvGraphicFramePr>
            <a:graphicFrameLocks noGrp="1"/>
          </p:cNvGraphicFramePr>
          <p:nvPr>
            <p:extLst>
              <p:ext uri="{D42A27DB-BD31-4B8C-83A1-F6EECF244321}">
                <p14:modId xmlns:p14="http://schemas.microsoft.com/office/powerpoint/2010/main" val="2651547435"/>
              </p:ext>
            </p:extLst>
          </p:nvPr>
        </p:nvGraphicFramePr>
        <p:xfrm>
          <a:off x="378433" y="1855776"/>
          <a:ext cx="10971112" cy="4489718"/>
        </p:xfrm>
        <a:graphic>
          <a:graphicData uri="http://schemas.openxmlformats.org/drawingml/2006/table">
            <a:tbl>
              <a:tblPr firstRow="1" bandRow="1">
                <a:tableStyleId>{5C22544A-7EE6-4342-B048-85BDC9FD1C3A}</a:tableStyleId>
              </a:tblPr>
              <a:tblGrid>
                <a:gridCol w="5012433">
                  <a:extLst>
                    <a:ext uri="{9D8B030D-6E8A-4147-A177-3AD203B41FA5}">
                      <a16:colId xmlns:a16="http://schemas.microsoft.com/office/drawing/2014/main" xmlns="" val="3825881397"/>
                    </a:ext>
                  </a:extLst>
                </a:gridCol>
                <a:gridCol w="1065091">
                  <a:extLst>
                    <a:ext uri="{9D8B030D-6E8A-4147-A177-3AD203B41FA5}">
                      <a16:colId xmlns:a16="http://schemas.microsoft.com/office/drawing/2014/main" xmlns="" val="1049123897"/>
                    </a:ext>
                  </a:extLst>
                </a:gridCol>
                <a:gridCol w="1223397">
                  <a:extLst>
                    <a:ext uri="{9D8B030D-6E8A-4147-A177-3AD203B41FA5}">
                      <a16:colId xmlns:a16="http://schemas.microsoft.com/office/drawing/2014/main" xmlns="" val="352572475"/>
                    </a:ext>
                  </a:extLst>
                </a:gridCol>
                <a:gridCol w="1223397">
                  <a:extLst>
                    <a:ext uri="{9D8B030D-6E8A-4147-A177-3AD203B41FA5}">
                      <a16:colId xmlns:a16="http://schemas.microsoft.com/office/drawing/2014/main" xmlns="" val="309405021"/>
                    </a:ext>
                  </a:extLst>
                </a:gridCol>
                <a:gridCol w="1223397">
                  <a:extLst>
                    <a:ext uri="{9D8B030D-6E8A-4147-A177-3AD203B41FA5}">
                      <a16:colId xmlns:a16="http://schemas.microsoft.com/office/drawing/2014/main" xmlns="" val="266968615"/>
                    </a:ext>
                  </a:extLst>
                </a:gridCol>
                <a:gridCol w="1223397">
                  <a:extLst>
                    <a:ext uri="{9D8B030D-6E8A-4147-A177-3AD203B41FA5}">
                      <a16:colId xmlns:a16="http://schemas.microsoft.com/office/drawing/2014/main" xmlns="" val="3103555209"/>
                    </a:ext>
                  </a:extLst>
                </a:gridCol>
              </a:tblGrid>
              <a:tr h="582123">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it-IT" sz="1400" b="0" i="1" u="none" strike="noStrike" dirty="0">
                          <a:solidFill>
                            <a:srgbClr val="000000"/>
                          </a:solidFill>
                          <a:effectLst/>
                          <a:latin typeface="Century Gothic" panose="020B0502020202020204" pitchFamily="34" charset="0"/>
                        </a:rPr>
                        <a:t>Analisi per dimensione del centro abitato</a:t>
                      </a: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dirty="0" smtClean="0">
                          <a:ln>
                            <a:noFill/>
                          </a:ln>
                          <a:solidFill>
                            <a:schemeClr val="tx1"/>
                          </a:solidFill>
                          <a:effectLst/>
                          <a:uLnTx/>
                          <a:uFillTx/>
                          <a:latin typeface="Century Gothic" panose="020B0502020202020204" pitchFamily="34" charset="0"/>
                          <a:ea typeface="+mn-ea"/>
                          <a:cs typeface="+mn-cs"/>
                        </a:rPr>
                        <a:t>Totale</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dirty="0" smtClean="0">
                          <a:ln>
                            <a:noFill/>
                          </a:ln>
                          <a:solidFill>
                            <a:schemeClr val="tx1"/>
                          </a:solidFill>
                          <a:effectLst/>
                          <a:uLnTx/>
                          <a:uFillTx/>
                          <a:latin typeface="Century Gothic" panose="020B0502020202020204" pitchFamily="34" charset="0"/>
                          <a:ea typeface="+mn-ea"/>
                          <a:cs typeface="+mn-cs"/>
                        </a:rPr>
                        <a:t>Italia</a:t>
                      </a:r>
                      <a:endParaRPr kumimoji="0" lang="it-IT" sz="1100" b="1" i="0" u="none" strike="noStrike" kern="1200" cap="none" spc="0" normalizeH="0" baseline="0" noProof="0" dirty="0">
                        <a:ln>
                          <a:noFill/>
                        </a:ln>
                        <a:solidFill>
                          <a:schemeClr val="tx1"/>
                        </a:solidFill>
                        <a:effectLst/>
                        <a:uLnTx/>
                        <a:uFillTx/>
                        <a:latin typeface="Century Gothic" panose="020B0502020202020204" pitchFamily="34" charset="0"/>
                        <a:ea typeface="+mn-ea"/>
                        <a:cs typeface="+mn-cs"/>
                      </a:endParaRP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a:ln>
                            <a:noFill/>
                          </a:ln>
                          <a:solidFill>
                            <a:schemeClr val="tx1"/>
                          </a:solidFill>
                          <a:effectLst/>
                          <a:uLnTx/>
                          <a:uFillTx/>
                          <a:latin typeface="Century Gothic" panose="020B0502020202020204" pitchFamily="34" charset="0"/>
                          <a:ea typeface="+mn-ea"/>
                          <a:cs typeface="+mn-cs"/>
                        </a:rPr>
                        <a:t>Meno di 10.000 abitanti</a:t>
                      </a:r>
                    </a:p>
                  </a:txBody>
                  <a:tcPr anchor="ctr">
                    <a:solidFill>
                      <a:srgbClr val="E2EFD9"/>
                    </a:solidFill>
                  </a:tcP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it-IT" sz="1100" b="1" i="0" u="none" strike="noStrike" kern="1200" cap="none" spc="0" normalizeH="0" baseline="0" noProof="0">
                          <a:ln>
                            <a:noFill/>
                          </a:ln>
                          <a:solidFill>
                            <a:schemeClr val="tx1"/>
                          </a:solidFill>
                          <a:effectLst/>
                          <a:uLnTx/>
                          <a:uFillTx/>
                          <a:latin typeface="Century Gothic" panose="020B0502020202020204" pitchFamily="34" charset="0"/>
                          <a:ea typeface="+mn-ea"/>
                          <a:cs typeface="+mn-cs"/>
                        </a:rPr>
                        <a:t>Tra 10.000e 50.000 abitanti</a:t>
                      </a:r>
                    </a:p>
                  </a:txBody>
                  <a:tcPr anchor="ctr">
                    <a:solidFill>
                      <a:srgbClr val="E2EFD9"/>
                    </a:solidFill>
                  </a:tcPr>
                </a:tc>
                <a:tc>
                  <a:txBody>
                    <a:bodyPr/>
                    <a:lstStyle/>
                    <a:p>
                      <a:pPr algn="ctr"/>
                      <a:r>
                        <a:rPr kumimoji="0" lang="it-IT" sz="1100" b="1" i="0" u="none" strike="noStrike" kern="1200" cap="none" spc="0" normalizeH="0" baseline="0">
                          <a:ln>
                            <a:noFill/>
                          </a:ln>
                          <a:solidFill>
                            <a:schemeClr val="tx1"/>
                          </a:solidFill>
                          <a:effectLst/>
                          <a:uLnTx/>
                          <a:uFillTx/>
                          <a:latin typeface="Century Gothic" panose="020B0502020202020204" pitchFamily="34" charset="0"/>
                          <a:ea typeface="+mn-ea"/>
                          <a:cs typeface="+mn-cs"/>
                        </a:rPr>
                        <a:t>Tra 50.000 e 250.000 abitanti</a:t>
                      </a:r>
                    </a:p>
                  </a:txBody>
                  <a:tcPr anchor="ctr">
                    <a:solidFill>
                      <a:srgbClr val="E2EFD9"/>
                    </a:solidFill>
                  </a:tcPr>
                </a:tc>
                <a:tc>
                  <a:txBody>
                    <a:bodyPr/>
                    <a:lstStyle/>
                    <a:p>
                      <a:pPr algn="ctr"/>
                      <a:r>
                        <a:rPr kumimoji="0" lang="it-IT" sz="1100" b="1" i="0" u="none" strike="noStrike" kern="1200" cap="none" spc="0" normalizeH="0" baseline="0">
                          <a:ln>
                            <a:noFill/>
                          </a:ln>
                          <a:solidFill>
                            <a:schemeClr val="tx1"/>
                          </a:solidFill>
                          <a:effectLst/>
                          <a:uLnTx/>
                          <a:uFillTx/>
                          <a:latin typeface="Century Gothic" panose="020B0502020202020204" pitchFamily="34" charset="0"/>
                          <a:ea typeface="+mn-ea"/>
                          <a:cs typeface="+mn-cs"/>
                        </a:rPr>
                        <a:t>Oltre 250.000 abitanti</a:t>
                      </a:r>
                    </a:p>
                  </a:txBody>
                  <a:tcPr anchor="ctr">
                    <a:solidFill>
                      <a:srgbClr val="E2EFD9"/>
                    </a:solidFill>
                  </a:tcPr>
                </a:tc>
                <a:extLst>
                  <a:ext uri="{0D108BD9-81ED-4DB2-BD59-A6C34878D82A}">
                    <a16:rowId xmlns:a16="http://schemas.microsoft.com/office/drawing/2014/main" xmlns="" val="534485268"/>
                  </a:ext>
                </a:extLst>
              </a:tr>
              <a:tr h="403890">
                <a:tc>
                  <a:txBody>
                    <a:bodyPr/>
                    <a:lstStyle/>
                    <a:p>
                      <a:pPr algn="r" fontAlgn="ctr"/>
                      <a:r>
                        <a:rPr lang="it-IT" sz="1400" b="0" i="0" u="none" strike="noStrike">
                          <a:solidFill>
                            <a:srgbClr val="000000"/>
                          </a:solidFill>
                          <a:effectLst/>
                          <a:latin typeface="Century Gothic" panose="020B0502020202020204" pitchFamily="34" charset="0"/>
                        </a:rPr>
                        <a:t>Diminuzione del reddito medio dei residenti</a:t>
                      </a:r>
                    </a:p>
                  </a:txBody>
                  <a:tcPr marL="6926" marR="6926" marT="6926" marB="0" anchor="ctr">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68,6</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70,0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68,0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64,3</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50,6</a:t>
                      </a:r>
                    </a:p>
                  </a:txBody>
                  <a:tcPr marL="9525" marR="9525" marT="9525" marB="0" anchor="ctr">
                    <a:solidFill>
                      <a:schemeClr val="bg1"/>
                    </a:solidFill>
                  </a:tcPr>
                </a:tc>
                <a:extLst>
                  <a:ext uri="{0D108BD9-81ED-4DB2-BD59-A6C34878D82A}">
                    <a16:rowId xmlns:a16="http://schemas.microsoft.com/office/drawing/2014/main" xmlns="" val="1105629317"/>
                  </a:ext>
                </a:extLst>
              </a:tr>
              <a:tr h="489430">
                <a:tc>
                  <a:txBody>
                    <a:bodyPr/>
                    <a:lstStyle/>
                    <a:p>
                      <a:pPr algn="r" fontAlgn="t"/>
                      <a:r>
                        <a:rPr lang="it-IT" sz="1400" b="0" i="0" u="none" strike="noStrike">
                          <a:solidFill>
                            <a:srgbClr val="000000"/>
                          </a:solidFill>
                          <a:effectLst/>
                          <a:latin typeface="Century Gothic" panose="020B0502020202020204" pitchFamily="34" charset="0"/>
                        </a:rPr>
                        <a:t>Diminuzione della sicurezza personale</a:t>
                      </a:r>
                    </a:p>
                  </a:txBody>
                  <a:tcPr marL="6926" marR="6926" marT="6926" marB="0" anchor="ctr">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66,5</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68,0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67,0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67,7</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65,0</a:t>
                      </a:r>
                    </a:p>
                  </a:txBody>
                  <a:tcPr marL="9525" marR="9525" marT="9525" marB="0" anchor="ctr">
                    <a:solidFill>
                      <a:schemeClr val="bg1"/>
                    </a:solidFill>
                  </a:tcPr>
                </a:tc>
                <a:extLst>
                  <a:ext uri="{0D108BD9-81ED-4DB2-BD59-A6C34878D82A}">
                    <a16:rowId xmlns:a16="http://schemas.microsoft.com/office/drawing/2014/main" xmlns="" val="3510972741"/>
                  </a:ext>
                </a:extLst>
              </a:tr>
              <a:tr h="424718">
                <a:tc>
                  <a:txBody>
                    <a:bodyPr/>
                    <a:lstStyle/>
                    <a:p>
                      <a:pPr algn="r" fontAlgn="t"/>
                      <a:r>
                        <a:rPr lang="it-IT" sz="1400" b="0" i="0" u="none" strike="noStrike">
                          <a:solidFill>
                            <a:srgbClr val="000000"/>
                          </a:solidFill>
                          <a:effectLst/>
                          <a:latin typeface="Century Gothic" panose="020B0502020202020204" pitchFamily="34" charset="0"/>
                        </a:rPr>
                        <a:t>Impoverimento dell’offerta formativa (scuole, università etc.)</a:t>
                      </a:r>
                    </a:p>
                  </a:txBody>
                  <a:tcPr marL="6926" marR="6926" marT="6926" marB="0" anchor="ctr">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63,3</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64,0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63,3</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60,8</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60,2</a:t>
                      </a:r>
                    </a:p>
                  </a:txBody>
                  <a:tcPr marL="9525" marR="9525" marT="9525" marB="0" anchor="ctr">
                    <a:solidFill>
                      <a:schemeClr val="bg1"/>
                    </a:solidFill>
                  </a:tcPr>
                </a:tc>
                <a:extLst>
                  <a:ext uri="{0D108BD9-81ED-4DB2-BD59-A6C34878D82A}">
                    <a16:rowId xmlns:a16="http://schemas.microsoft.com/office/drawing/2014/main" xmlns="" val="1551943349"/>
                  </a:ext>
                </a:extLst>
              </a:tr>
              <a:tr h="489430">
                <a:tc>
                  <a:txBody>
                    <a:bodyPr/>
                    <a:lstStyle/>
                    <a:p>
                      <a:pPr algn="r" fontAlgn="t"/>
                      <a:r>
                        <a:rPr lang="it-IT" sz="1400" b="0" i="0" u="none" strike="noStrike">
                          <a:solidFill>
                            <a:srgbClr val="000000"/>
                          </a:solidFill>
                          <a:effectLst/>
                          <a:latin typeface="Century Gothic" panose="020B0502020202020204" pitchFamily="34" charset="0"/>
                        </a:rPr>
                        <a:t>Chiusura di servizi alla persona ed esercizi commerciali</a:t>
                      </a:r>
                    </a:p>
                  </a:txBody>
                  <a:tcPr marL="6926" marR="6926" marT="6926" marB="0" anchor="ctr">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61,1</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62,0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67,0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60,0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45,0</a:t>
                      </a:r>
                    </a:p>
                  </a:txBody>
                  <a:tcPr marL="9525" marR="9525" marT="9525" marB="0" anchor="ctr">
                    <a:solidFill>
                      <a:schemeClr val="bg1"/>
                    </a:solidFill>
                  </a:tcPr>
                </a:tc>
                <a:extLst>
                  <a:ext uri="{0D108BD9-81ED-4DB2-BD59-A6C34878D82A}">
                    <a16:rowId xmlns:a16="http://schemas.microsoft.com/office/drawing/2014/main" xmlns="" val="395491672"/>
                  </a:ext>
                </a:extLst>
              </a:tr>
              <a:tr h="424718">
                <a:tc>
                  <a:txBody>
                    <a:bodyPr/>
                    <a:lstStyle/>
                    <a:p>
                      <a:pPr algn="r" fontAlgn="t"/>
                      <a:r>
                        <a:rPr lang="it-IT" sz="1400" b="0" i="0" u="none" strike="noStrike">
                          <a:solidFill>
                            <a:srgbClr val="000000"/>
                          </a:solidFill>
                          <a:effectLst/>
                          <a:latin typeface="Century Gothic" panose="020B0502020202020204" pitchFamily="34" charset="0"/>
                        </a:rPr>
                        <a:t>Aumento dei fenomeni di disagio sociale (accattonaggio, presenza massiccia di homeless etc.)</a:t>
                      </a:r>
                    </a:p>
                  </a:txBody>
                  <a:tcPr marL="6926" marR="6926" marT="6926" marB="0" anchor="ctr">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58,0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60,0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52,0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54,0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55,0</a:t>
                      </a:r>
                    </a:p>
                  </a:txBody>
                  <a:tcPr marL="9525" marR="9525" marT="9525" marB="0" anchor="ctr">
                    <a:solidFill>
                      <a:schemeClr val="bg1"/>
                    </a:solidFill>
                  </a:tcPr>
                </a:tc>
                <a:extLst>
                  <a:ext uri="{0D108BD9-81ED-4DB2-BD59-A6C34878D82A}">
                    <a16:rowId xmlns:a16="http://schemas.microsoft.com/office/drawing/2014/main" xmlns="" val="529296829"/>
                  </a:ext>
                </a:extLst>
              </a:tr>
              <a:tr h="424718">
                <a:tc>
                  <a:txBody>
                    <a:bodyPr/>
                    <a:lstStyle/>
                    <a:p>
                      <a:pPr algn="r" fontAlgn="t"/>
                      <a:r>
                        <a:rPr lang="it-IT" sz="1400" b="0" i="0" u="none" strike="noStrike" dirty="0">
                          <a:solidFill>
                            <a:srgbClr val="000000"/>
                          </a:solidFill>
                          <a:effectLst/>
                          <a:latin typeface="Century Gothic" panose="020B0502020202020204" pitchFamily="34" charset="0"/>
                        </a:rPr>
                        <a:t>Diminuzione dei servizi pubblici per i cittadini (centri anziani, uffici per il cittadino etc.)</a:t>
                      </a:r>
                    </a:p>
                  </a:txBody>
                  <a:tcPr marL="6926" marR="6926" marT="6926" marB="0" anchor="ctr">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55,0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56,0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55,0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52,0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54,0</a:t>
                      </a:r>
                    </a:p>
                  </a:txBody>
                  <a:tcPr marL="9525" marR="9525" marT="9525" marB="0" anchor="ctr">
                    <a:solidFill>
                      <a:schemeClr val="bg1"/>
                    </a:solidFill>
                  </a:tcPr>
                </a:tc>
                <a:extLst>
                  <a:ext uri="{0D108BD9-81ED-4DB2-BD59-A6C34878D82A}">
                    <a16:rowId xmlns:a16="http://schemas.microsoft.com/office/drawing/2014/main" xmlns="" val="491685598"/>
                  </a:ext>
                </a:extLst>
              </a:tr>
              <a:tr h="403890">
                <a:tc>
                  <a:txBody>
                    <a:bodyPr/>
                    <a:lstStyle/>
                    <a:p>
                      <a:pPr algn="r" fontAlgn="t"/>
                      <a:r>
                        <a:rPr lang="it-IT" sz="1400" b="0" i="0" u="none" strike="noStrike">
                          <a:solidFill>
                            <a:srgbClr val="000000"/>
                          </a:solidFill>
                          <a:effectLst/>
                          <a:latin typeface="Century Gothic" panose="020B0502020202020204" pitchFamily="34" charset="0"/>
                        </a:rPr>
                        <a:t>Aumento della disoccupazione</a:t>
                      </a:r>
                    </a:p>
                  </a:txBody>
                  <a:tcPr marL="6926" marR="6926" marT="6926" marB="0" anchor="ctr">
                    <a:solidFill>
                      <a:schemeClr val="bg1"/>
                    </a:solidFill>
                  </a:tcPr>
                </a:tc>
                <a:tc>
                  <a:txBody>
                    <a:bodyPr/>
                    <a:lstStyle/>
                    <a:p>
                      <a:pPr algn="ctr" fontAlgn="b"/>
                      <a:r>
                        <a:rPr lang="it-IT" sz="1600" b="1" i="0" u="none" strike="noStrike">
                          <a:solidFill>
                            <a:srgbClr val="000000"/>
                          </a:solidFill>
                          <a:effectLst/>
                          <a:latin typeface="Century Gothic" panose="020B0502020202020204" pitchFamily="34" charset="0"/>
                        </a:rPr>
                        <a:t>54,0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53,6</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55,0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54,0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46,3</a:t>
                      </a:r>
                    </a:p>
                  </a:txBody>
                  <a:tcPr marL="9525" marR="9525" marT="9525" marB="0" anchor="ctr">
                    <a:solidFill>
                      <a:schemeClr val="bg1"/>
                    </a:solidFill>
                  </a:tcPr>
                </a:tc>
                <a:extLst>
                  <a:ext uri="{0D108BD9-81ED-4DB2-BD59-A6C34878D82A}">
                    <a16:rowId xmlns:a16="http://schemas.microsoft.com/office/drawing/2014/main" xmlns="" val="987549587"/>
                  </a:ext>
                </a:extLst>
              </a:tr>
              <a:tr h="403890">
                <a:tc>
                  <a:txBody>
                    <a:bodyPr/>
                    <a:lstStyle/>
                    <a:p>
                      <a:pPr algn="r" fontAlgn="t"/>
                      <a:r>
                        <a:rPr lang="it-IT" sz="1400" b="0" i="0" u="none" strike="noStrike">
                          <a:solidFill>
                            <a:srgbClr val="000000"/>
                          </a:solidFill>
                          <a:effectLst/>
                          <a:latin typeface="Century Gothic" panose="020B0502020202020204" pitchFamily="34" charset="0"/>
                        </a:rPr>
                        <a:t>Diminuzione dell’offerta culturale e per il tempo libero</a:t>
                      </a:r>
                    </a:p>
                  </a:txBody>
                  <a:tcPr marL="6926" marR="6926" marT="6926" marB="0" anchor="ctr">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48,0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48,0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44,0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43,0</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38,5</a:t>
                      </a:r>
                    </a:p>
                  </a:txBody>
                  <a:tcPr marL="9525" marR="9525" marT="9525" marB="0" anchor="ctr">
                    <a:solidFill>
                      <a:schemeClr val="bg1"/>
                    </a:solidFill>
                  </a:tcPr>
                </a:tc>
                <a:extLst>
                  <a:ext uri="{0D108BD9-81ED-4DB2-BD59-A6C34878D82A}">
                    <a16:rowId xmlns:a16="http://schemas.microsoft.com/office/drawing/2014/main" xmlns="" val="1240825324"/>
                  </a:ext>
                </a:extLst>
              </a:tr>
              <a:tr h="403890">
                <a:tc>
                  <a:txBody>
                    <a:bodyPr/>
                    <a:lstStyle/>
                    <a:p>
                      <a:pPr algn="r" fontAlgn="t"/>
                      <a:r>
                        <a:rPr lang="it-IT" sz="1400" b="0" i="0" u="none" strike="noStrike">
                          <a:solidFill>
                            <a:srgbClr val="000000"/>
                          </a:solidFill>
                          <a:effectLst/>
                          <a:latin typeface="Century Gothic" panose="020B0502020202020204" pitchFamily="34" charset="0"/>
                        </a:rPr>
                        <a:t>Altro</a:t>
                      </a:r>
                    </a:p>
                  </a:txBody>
                  <a:tcPr marL="6926" marR="6926" marT="6926" marB="0" anchor="ctr">
                    <a:solidFill>
                      <a:schemeClr val="bg1"/>
                    </a:solidFill>
                  </a:tcPr>
                </a:tc>
                <a:tc>
                  <a:txBody>
                    <a:bodyPr/>
                    <a:lstStyle/>
                    <a:p>
                      <a:pPr algn="ctr" fontAlgn="ctr"/>
                      <a:r>
                        <a:rPr lang="it-IT" sz="1600" b="1" i="0" u="none" strike="noStrike">
                          <a:solidFill>
                            <a:srgbClr val="000000"/>
                          </a:solidFill>
                          <a:effectLst/>
                          <a:latin typeface="Century Gothic" panose="020B0502020202020204" pitchFamily="34" charset="0"/>
                        </a:rPr>
                        <a:t>4,9</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4,1</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1,8</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14,3</a:t>
                      </a:r>
                    </a:p>
                  </a:txBody>
                  <a:tcPr marL="9525" marR="9525" marT="9525" marB="0" anchor="ctr">
                    <a:solidFill>
                      <a:schemeClr val="bg1"/>
                    </a:solidFill>
                  </a:tcPr>
                </a:tc>
                <a:tc>
                  <a:txBody>
                    <a:bodyPr/>
                    <a:lstStyle/>
                    <a:p>
                      <a:pPr algn="ctr" fontAlgn="ctr"/>
                      <a:r>
                        <a:rPr lang="it-IT" sz="1600" b="0" i="0" u="none" strike="noStrike">
                          <a:solidFill>
                            <a:srgbClr val="000000"/>
                          </a:solidFill>
                          <a:effectLst/>
                          <a:latin typeface="Century Gothic" panose="020B0502020202020204" pitchFamily="34" charset="0"/>
                        </a:rPr>
                        <a:t>1,1</a:t>
                      </a:r>
                    </a:p>
                  </a:txBody>
                  <a:tcPr marL="9525" marR="9525" marT="9525" marB="0" anchor="ctr">
                    <a:solidFill>
                      <a:schemeClr val="bg1"/>
                    </a:solidFill>
                  </a:tcPr>
                </a:tc>
                <a:extLst>
                  <a:ext uri="{0D108BD9-81ED-4DB2-BD59-A6C34878D82A}">
                    <a16:rowId xmlns:a16="http://schemas.microsoft.com/office/drawing/2014/main" xmlns="" val="3175866843"/>
                  </a:ext>
                </a:extLst>
              </a:tr>
            </a:tbl>
          </a:graphicData>
        </a:graphic>
      </p:graphicFrame>
      <p:sp>
        <p:nvSpPr>
          <p:cNvPr id="26" name="Ovale 25">
            <a:extLst>
              <a:ext uri="{FF2B5EF4-FFF2-40B4-BE49-F238E27FC236}">
                <a16:creationId xmlns:a16="http://schemas.microsoft.com/office/drawing/2014/main" xmlns="" id="{32F9F7C4-436A-4867-8168-A81E20339ED6}"/>
              </a:ext>
            </a:extLst>
          </p:cNvPr>
          <p:cNvSpPr/>
          <p:nvPr/>
        </p:nvSpPr>
        <p:spPr bwMode="auto">
          <a:xfrm>
            <a:off x="6683289" y="2893678"/>
            <a:ext cx="733425" cy="4305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27" name="Ovale 26">
            <a:extLst>
              <a:ext uri="{FF2B5EF4-FFF2-40B4-BE49-F238E27FC236}">
                <a16:creationId xmlns:a16="http://schemas.microsoft.com/office/drawing/2014/main" xmlns="" id="{C737F3F9-7AE8-4B75-88E3-460831ADB025}"/>
              </a:ext>
            </a:extLst>
          </p:cNvPr>
          <p:cNvSpPr/>
          <p:nvPr/>
        </p:nvSpPr>
        <p:spPr bwMode="auto">
          <a:xfrm>
            <a:off x="6683289" y="3398458"/>
            <a:ext cx="733425" cy="40676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0" name="Ovale 29">
            <a:extLst>
              <a:ext uri="{FF2B5EF4-FFF2-40B4-BE49-F238E27FC236}">
                <a16:creationId xmlns:a16="http://schemas.microsoft.com/office/drawing/2014/main" xmlns="" id="{E151D5D4-34BA-4485-8CC2-2B0A0ACE6CB6}"/>
              </a:ext>
            </a:extLst>
          </p:cNvPr>
          <p:cNvSpPr/>
          <p:nvPr/>
        </p:nvSpPr>
        <p:spPr bwMode="auto">
          <a:xfrm>
            <a:off x="6683289" y="4269935"/>
            <a:ext cx="733425" cy="43058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2" name="Ovale 31">
            <a:extLst>
              <a:ext uri="{FF2B5EF4-FFF2-40B4-BE49-F238E27FC236}">
                <a16:creationId xmlns:a16="http://schemas.microsoft.com/office/drawing/2014/main" xmlns="" id="{E944D8AE-BA2D-477E-B22A-301E0000A53C}"/>
              </a:ext>
            </a:extLst>
          </p:cNvPr>
          <p:cNvSpPr/>
          <p:nvPr/>
        </p:nvSpPr>
        <p:spPr bwMode="auto">
          <a:xfrm>
            <a:off x="7902899" y="3826686"/>
            <a:ext cx="733425" cy="40676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33" name="Ovale 32">
            <a:extLst>
              <a:ext uri="{FF2B5EF4-FFF2-40B4-BE49-F238E27FC236}">
                <a16:creationId xmlns:a16="http://schemas.microsoft.com/office/drawing/2014/main" xmlns="" id="{57F68E42-AD45-4BAD-82CE-8DF7D2D431AB}"/>
              </a:ext>
            </a:extLst>
          </p:cNvPr>
          <p:cNvSpPr/>
          <p:nvPr/>
        </p:nvSpPr>
        <p:spPr bwMode="auto">
          <a:xfrm>
            <a:off x="6683289" y="2441598"/>
            <a:ext cx="733425" cy="40676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Arial" charset="0"/>
              <a:ea typeface="MS PGothic" charset="0"/>
            </a:endParaRPr>
          </a:p>
        </p:txBody>
      </p:sp>
      <p:sp>
        <p:nvSpPr>
          <p:cNvPr id="11" name="Rettangolo 93">
            <a:extLst>
              <a:ext uri="{FF2B5EF4-FFF2-40B4-BE49-F238E27FC236}">
                <a16:creationId xmlns:a16="http://schemas.microsoft.com/office/drawing/2014/main" xmlns="" id="{749EE14B-1ACA-4258-B06D-9238E3174FDB}"/>
              </a:ext>
            </a:extLst>
          </p:cNvPr>
          <p:cNvSpPr>
            <a:spLocks noChangeArrowheads="1"/>
          </p:cNvSpPr>
          <p:nvPr/>
        </p:nvSpPr>
        <p:spPr bwMode="auto">
          <a:xfrm>
            <a:off x="335359" y="6306472"/>
            <a:ext cx="9785033" cy="402291"/>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square" lIns="72000" tIns="46800" rIns="72000" bIns="46800">
            <a:spAutoFit/>
          </a:bodyPr>
          <a:lstStyle/>
          <a:p>
            <a:pPr>
              <a:spcBef>
                <a:spcPts val="600"/>
              </a:spcBef>
            </a:pPr>
            <a:r>
              <a:rPr lang="it-IT" sz="1000" b="1">
                <a:latin typeface="Century Gothic" panose="020B0502020202020204" pitchFamily="34" charset="0"/>
              </a:rPr>
              <a:t>Base campione:</a:t>
            </a:r>
            <a:r>
              <a:rPr lang="it-IT" sz="1000" b="0">
                <a:latin typeface="Century Gothic" panose="020B0502020202020204" pitchFamily="34" charset="0"/>
              </a:rPr>
              <a:t> 795 casi. Solo coloro che hanno dichiarato che la qualità della vita è peggiorata. La somma dei valori è diversa da 100 perché erano ammesse più risposte. </a:t>
            </a:r>
            <a:r>
              <a:rPr lang="it-IT" sz="1000">
                <a:latin typeface="Century Gothic" panose="020B0502020202020204" pitchFamily="34" charset="0"/>
              </a:rPr>
              <a:t>I dati sono riportati all’universo</a:t>
            </a:r>
            <a:endParaRPr lang="it-IT" sz="1000" i="1">
              <a:latin typeface="Century Gothic" panose="020B0502020202020204" pitchFamily="34" charset="0"/>
            </a:endParaRPr>
          </a:p>
        </p:txBody>
      </p:sp>
      <p:sp>
        <p:nvSpPr>
          <p:cNvPr id="12" name="CasellaDiTesto 11">
            <a:extLst>
              <a:ext uri="{FF2B5EF4-FFF2-40B4-BE49-F238E27FC236}">
                <a16:creationId xmlns:a16="http://schemas.microsoft.com/office/drawing/2014/main" xmlns="" id="{44F83223-8121-4460-B081-C132001AB569}"/>
              </a:ext>
            </a:extLst>
          </p:cNvPr>
          <p:cNvSpPr txBox="1"/>
          <p:nvPr/>
        </p:nvSpPr>
        <p:spPr>
          <a:xfrm>
            <a:off x="10012532" y="6306472"/>
            <a:ext cx="2132140" cy="307777"/>
          </a:xfrm>
          <a:prstGeom prst="rect">
            <a:avLst/>
          </a:prstGeom>
          <a:noFill/>
        </p:spPr>
        <p:txBody>
          <a:bodyPr wrap="square">
            <a:spAutoFit/>
          </a:bodyPr>
          <a:lstStyle/>
          <a:p>
            <a:r>
              <a:rPr lang="it-IT" sz="1400" b="0" i="1" dirty="0">
                <a:latin typeface="Century Gothic" panose="020B0502020202020204" pitchFamily="34" charset="0"/>
              </a:rPr>
              <a:t>Valori percentuali</a:t>
            </a:r>
          </a:p>
        </p:txBody>
      </p:sp>
      <p:sp>
        <p:nvSpPr>
          <p:cNvPr id="15" name="Titolo 1">
            <a:extLst>
              <a:ext uri="{FF2B5EF4-FFF2-40B4-BE49-F238E27FC236}">
                <a16:creationId xmlns:a16="http://schemas.microsoft.com/office/drawing/2014/main" xmlns="" id="{A3AE10A0-B943-4ADB-9139-F19841733B1D}"/>
              </a:ext>
            </a:extLst>
          </p:cNvPr>
          <p:cNvSpPr txBox="1">
            <a:spLocks/>
          </p:cNvSpPr>
          <p:nvPr/>
        </p:nvSpPr>
        <p:spPr>
          <a:xfrm>
            <a:off x="335360" y="248643"/>
            <a:ext cx="11809312" cy="747994"/>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I fattori che </a:t>
            </a:r>
            <a:r>
              <a:rPr kumimoji="0" lang="it-IT" sz="2200" b="1" i="0" u="none" strike="noStrike" kern="1200" cap="none" spc="0" normalizeH="0" baseline="0" noProof="0">
                <a:ln>
                  <a:noFill/>
                </a:ln>
                <a:solidFill>
                  <a:srgbClr val="203864"/>
                </a:solidFill>
                <a:effectLst/>
                <a:uLnTx/>
                <a:uFillTx/>
                <a:latin typeface="Century Gothic" panose="020B0502020202020204" pitchFamily="34" charset="0"/>
                <a:ea typeface="MS PGothic" charset="0"/>
                <a:cs typeface="Arial"/>
              </a:rPr>
              <a:t>impattano negativamente sulla </a:t>
            </a: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qualità della vita | </a:t>
            </a:r>
            <a:r>
              <a:rPr kumimoji="0" lang="it-IT" altLang="it-IT" sz="2200" b="1" i="0" u="none" strike="noStrike" kern="0" cap="none" spc="0" normalizeH="0" baseline="0" noProof="0" dirty="0">
                <a:ln>
                  <a:noFill/>
                </a:ln>
                <a:solidFill>
                  <a:srgbClr val="000000"/>
                </a:solidFill>
                <a:effectLst/>
                <a:uLnTx/>
                <a:uFillTx/>
                <a:latin typeface="Century Gothic" panose="020B0502020202020204" pitchFamily="34" charset="0"/>
                <a:ea typeface="MS PGothic" panose="020B0600070205080204" pitchFamily="34" charset="-128"/>
                <a:cs typeface="Arial" panose="020B0604020202020204" pitchFamily="34" charset="0"/>
              </a:rPr>
              <a:t>Analisi statistiche per dimensione del centro abitato.</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14" name="CasellaDiTesto 13">
            <a:extLst>
              <a:ext uri="{FF2B5EF4-FFF2-40B4-BE49-F238E27FC236}">
                <a16:creationId xmlns:a16="http://schemas.microsoft.com/office/drawing/2014/main" xmlns="" id="{630152B5-4B3D-4B1A-8A1D-DF93088BFD35}"/>
              </a:ext>
            </a:extLst>
          </p:cNvPr>
          <p:cNvSpPr txBox="1"/>
          <p:nvPr/>
        </p:nvSpPr>
        <p:spPr>
          <a:xfrm>
            <a:off x="335360" y="1207734"/>
            <a:ext cx="11585396" cy="584775"/>
          </a:xfrm>
          <a:prstGeom prst="rect">
            <a:avLst/>
          </a:prstGeom>
          <a:noFill/>
        </p:spPr>
        <p:txBody>
          <a:bodyPr wrap="square">
            <a:spAutoFit/>
          </a:bodyPr>
          <a:lstStyle/>
          <a:p>
            <a:r>
              <a:rPr lang="it-IT" sz="1600" b="0">
                <a:latin typeface="Century Gothic" panose="020B0502020202020204" pitchFamily="34" charset="0"/>
              </a:rPr>
              <a:t>(Solo coloro che hanno dichiarato che la qualità della vita è peggiorata) </a:t>
            </a:r>
            <a:r>
              <a:rPr lang="it-IT" sz="1600" b="0">
                <a:effectLst/>
                <a:latin typeface="Century Gothic" panose="020B0502020202020204" pitchFamily="34" charset="0"/>
                <a:ea typeface="Times New Roman" panose="02020603050405020304" pitchFamily="18" charset="0"/>
                <a:cs typeface="Times New Roman" panose="02020603050405020304" pitchFamily="18" charset="0"/>
              </a:rPr>
              <a:t>Quali sono a Suo giudizio i fattori che maggiormente hanno contribuito al peggioramento della qualità della vita nel Suo comune/nella sua città? </a:t>
            </a:r>
            <a:endParaRPr lang="it-IT" sz="1600" b="0">
              <a:latin typeface="Century Gothic" panose="020B0502020202020204" pitchFamily="34" charset="0"/>
            </a:endParaRPr>
          </a:p>
        </p:txBody>
      </p:sp>
    </p:spTree>
    <p:extLst>
      <p:ext uri="{BB962C8B-B14F-4D97-AF65-F5344CB8AC3E}">
        <p14:creationId xmlns:p14="http://schemas.microsoft.com/office/powerpoint/2010/main" val="1998982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2">
            <a:extLst>
              <a:ext uri="{FF2B5EF4-FFF2-40B4-BE49-F238E27FC236}">
                <a16:creationId xmlns:a16="http://schemas.microsoft.com/office/drawing/2014/main" xmlns="" id="{69667BC6-55AA-49D6-87C3-DE4AC4778590}"/>
              </a:ext>
            </a:extLst>
          </p:cNvPr>
          <p:cNvSpPr>
            <a:spLocks noChangeArrowheads="1"/>
          </p:cNvSpPr>
          <p:nvPr/>
        </p:nvSpPr>
        <p:spPr bwMode="auto">
          <a:xfrm>
            <a:off x="623392" y="420352"/>
            <a:ext cx="241604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4400" b="1" i="0"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mn-cs"/>
              </a:rPr>
              <a:t>Agenda</a:t>
            </a:r>
          </a:p>
        </p:txBody>
      </p:sp>
      <p:sp>
        <p:nvSpPr>
          <p:cNvPr id="11" name="CasellaDiTesto 10">
            <a:extLst>
              <a:ext uri="{FF2B5EF4-FFF2-40B4-BE49-F238E27FC236}">
                <a16:creationId xmlns:a16="http://schemas.microsoft.com/office/drawing/2014/main" xmlns="" id="{D63F6662-1686-4BAE-9354-A20069459C0E}"/>
              </a:ext>
            </a:extLst>
          </p:cNvPr>
          <p:cNvSpPr txBox="1"/>
          <p:nvPr/>
        </p:nvSpPr>
        <p:spPr>
          <a:xfrm>
            <a:off x="4358311" y="1623299"/>
            <a:ext cx="7757489" cy="3477875"/>
          </a:xfrm>
          <a:prstGeom prst="rect">
            <a:avLst/>
          </a:prstGeom>
          <a:noFill/>
        </p:spPr>
        <p:txBody>
          <a:bodyPr wrap="square">
            <a:spAutoFit/>
          </a:bodyPr>
          <a:lstStyle/>
          <a:p>
            <a:pPr>
              <a:lnSpc>
                <a:spcPct val="200000"/>
              </a:lnSpc>
              <a:spcBef>
                <a:spcPts val="0"/>
              </a:spcBef>
            </a:pPr>
            <a:r>
              <a:rPr lang="it-IT" sz="2200" b="0" dirty="0">
                <a:latin typeface="Century Gothic" panose="020B0502020202020204" pitchFamily="34" charset="0"/>
                <a:cs typeface="Arial" panose="020B0604020202020204" pitchFamily="34" charset="0"/>
              </a:rPr>
              <a:t>PRESENTAZIONE </a:t>
            </a:r>
            <a: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t/>
            </a:r>
            <a:b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br>
            <a:r>
              <a:rPr lang="it-IT" sz="2200" b="0" dirty="0">
                <a:latin typeface="Century Gothic" panose="020B0502020202020204" pitchFamily="34" charset="0"/>
                <a:cs typeface="Arial" panose="020B0604020202020204" pitchFamily="34" charset="0"/>
              </a:rPr>
              <a:t>SINTESI DEI RISULTATI PER DIMENSIONI DEI </a:t>
            </a:r>
            <a:r>
              <a:rPr lang="it-IT" sz="2200" b="0" dirty="0" smtClean="0">
                <a:latin typeface="Century Gothic" panose="020B0502020202020204" pitchFamily="34" charset="0"/>
                <a:cs typeface="Arial" panose="020B0604020202020204" pitchFamily="34" charset="0"/>
              </a:rPr>
              <a:t>CENTRI URBANI</a:t>
            </a:r>
            <a:endParaRPr lang="it-IT" sz="2200" b="0" dirty="0">
              <a:latin typeface="Century Gothic" panose="020B0502020202020204" pitchFamily="34" charset="0"/>
              <a:cs typeface="Arial" panose="020B0604020202020204" pitchFamily="34" charset="0"/>
            </a:endParaRPr>
          </a:p>
          <a:p>
            <a:pPr>
              <a:lnSpc>
                <a:spcPct val="200000"/>
              </a:lnSpc>
              <a:spcBef>
                <a:spcPts val="0"/>
              </a:spcBef>
            </a:pPr>
            <a:r>
              <a:rPr lang="it-IT" sz="2200" b="0" dirty="0">
                <a:latin typeface="Century Gothic" panose="020B0502020202020204" pitchFamily="34" charset="0"/>
                <a:cs typeface="Arial" panose="020B0604020202020204" pitchFamily="34" charset="0"/>
              </a:rPr>
              <a:t>PRESSIONE DEI FENOMENI CRIMINALI SULLE IMPRESE DECORO URBANO E QUALITÀ DELLA VITA</a:t>
            </a:r>
          </a:p>
          <a:p>
            <a:pPr>
              <a:lnSpc>
                <a:spcPct val="200000"/>
              </a:lnSpc>
              <a:spcBef>
                <a:spcPts val="0"/>
              </a:spcBef>
            </a:pPr>
            <a:r>
              <a:rPr lang="it-IT" sz="2200" dirty="0">
                <a:solidFill>
                  <a:srgbClr val="002060"/>
                </a:solidFill>
                <a:latin typeface="Century Gothic" panose="020B0502020202020204" pitchFamily="34" charset="0"/>
                <a:cs typeface="Arial" panose="020B0604020202020204" pitchFamily="34" charset="0"/>
              </a:rPr>
              <a:t>NOTA METODOLOGICA</a:t>
            </a:r>
          </a:p>
        </p:txBody>
      </p:sp>
      <p:pic>
        <p:nvPicPr>
          <p:cNvPr id="16" name="Elemento grafico 15">
            <a:extLst>
              <a:ext uri="{FF2B5EF4-FFF2-40B4-BE49-F238E27FC236}">
                <a16:creationId xmlns:a16="http://schemas.microsoft.com/office/drawing/2014/main" xmlns="" id="{BC06CD54-C8FE-4F28-8265-4AB50B5A4C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681602" y="1853470"/>
            <a:ext cx="504000" cy="504000"/>
          </a:xfrm>
          <a:prstGeom prst="rect">
            <a:avLst/>
          </a:prstGeom>
        </p:spPr>
      </p:pic>
      <p:pic>
        <p:nvPicPr>
          <p:cNvPr id="17" name="Elemento grafico 16">
            <a:extLst>
              <a:ext uri="{FF2B5EF4-FFF2-40B4-BE49-F238E27FC236}">
                <a16:creationId xmlns:a16="http://schemas.microsoft.com/office/drawing/2014/main" xmlns="" id="{62F31498-E0B5-407E-B734-B04437A6485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3681602" y="4507953"/>
            <a:ext cx="504000" cy="504000"/>
          </a:xfrm>
          <a:prstGeom prst="rect">
            <a:avLst/>
          </a:prstGeom>
        </p:spPr>
      </p:pic>
      <p:pic>
        <p:nvPicPr>
          <p:cNvPr id="4" name="Immagine 3">
            <a:extLst>
              <a:ext uri="{FF2B5EF4-FFF2-40B4-BE49-F238E27FC236}">
                <a16:creationId xmlns:a16="http://schemas.microsoft.com/office/drawing/2014/main" xmlns="" id="{08689C6F-A44D-4DCD-9510-4DDFD9CA2F6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81602" y="3143443"/>
            <a:ext cx="504000" cy="504000"/>
          </a:xfrm>
          <a:prstGeom prst="rect">
            <a:avLst/>
          </a:prstGeom>
        </p:spPr>
      </p:pic>
      <p:pic>
        <p:nvPicPr>
          <p:cNvPr id="7" name="Immagine 6">
            <a:extLst>
              <a:ext uri="{FF2B5EF4-FFF2-40B4-BE49-F238E27FC236}">
                <a16:creationId xmlns:a16="http://schemas.microsoft.com/office/drawing/2014/main" xmlns="" id="{8B02999C-84BC-449F-AF2E-DE262989D60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681602" y="3825698"/>
            <a:ext cx="504000" cy="504000"/>
          </a:xfrm>
          <a:prstGeom prst="rect">
            <a:avLst/>
          </a:prstGeom>
        </p:spPr>
      </p:pic>
      <p:pic>
        <p:nvPicPr>
          <p:cNvPr id="3" name="Immagine 2">
            <a:extLst>
              <a:ext uri="{FF2B5EF4-FFF2-40B4-BE49-F238E27FC236}">
                <a16:creationId xmlns:a16="http://schemas.microsoft.com/office/drawing/2014/main" xmlns="" id="{4C995103-A3F3-4AF0-9BED-0FEE7954368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81602" y="2528302"/>
            <a:ext cx="504000" cy="504000"/>
          </a:xfrm>
          <a:prstGeom prst="rect">
            <a:avLst/>
          </a:prstGeom>
        </p:spPr>
      </p:pic>
    </p:spTree>
    <p:extLst>
      <p:ext uri="{BB962C8B-B14F-4D97-AF65-F5344CB8AC3E}">
        <p14:creationId xmlns:p14="http://schemas.microsoft.com/office/powerpoint/2010/main" val="3390123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xmlns="" id="{1C4085B0-0B9D-458E-B680-5F8284A56DA6}"/>
              </a:ext>
            </a:extLst>
          </p:cNvPr>
          <p:cNvSpPr txBox="1">
            <a:spLocks/>
          </p:cNvSpPr>
          <p:nvPr/>
        </p:nvSpPr>
        <p:spPr>
          <a:xfrm>
            <a:off x="335360" y="248643"/>
            <a:ext cx="11593288"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sz="2200" b="1" i="0" u="none"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Arial"/>
              </a:rPr>
              <a:t>Metodo | </a:t>
            </a:r>
            <a:r>
              <a:rPr kumimoji="0" lang="it-IT" sz="2200" b="1" i="0"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a:rPr>
              <a:t>Scheda tecnica della indagine</a:t>
            </a:r>
            <a:endParaRPr kumimoji="0" lang="it-IT" sz="2200" b="0" i="1" u="none" strike="noStrike" kern="1200" cap="none" spc="0" normalizeH="0" baseline="0" noProof="0">
              <a:ln>
                <a:noFill/>
              </a:ln>
              <a:solidFill>
                <a:srgbClr val="000000"/>
              </a:solidFill>
              <a:effectLst/>
              <a:uLnTx/>
              <a:uFillTx/>
              <a:latin typeface="Century Gothic" panose="020B0502020202020204" pitchFamily="34" charset="0"/>
              <a:ea typeface="MS PGothic" panose="020B0600070205080204" pitchFamily="34" charset="-128"/>
              <a:cs typeface="Arial"/>
            </a:endParaRPr>
          </a:p>
        </p:txBody>
      </p:sp>
      <p:sp>
        <p:nvSpPr>
          <p:cNvPr id="6" name="Rectangle 5">
            <a:extLst>
              <a:ext uri="{FF2B5EF4-FFF2-40B4-BE49-F238E27FC236}">
                <a16:creationId xmlns:a16="http://schemas.microsoft.com/office/drawing/2014/main" xmlns="" id="{2A69BD9E-90FB-4AC6-8AC9-CA26A520D32B}"/>
              </a:ext>
            </a:extLst>
          </p:cNvPr>
          <p:cNvSpPr>
            <a:spLocks noChangeArrowheads="1"/>
          </p:cNvSpPr>
          <p:nvPr/>
        </p:nvSpPr>
        <p:spPr bwMode="auto">
          <a:xfrm>
            <a:off x="335360" y="658083"/>
            <a:ext cx="11723290" cy="5747727"/>
          </a:xfrm>
          <a:prstGeom prst="rect">
            <a:avLst/>
          </a:prstGeom>
          <a:noFill/>
          <a:ln w="9525">
            <a:noFill/>
            <a:miter lim="800000"/>
            <a:headEnd/>
            <a:tailEnd/>
          </a:ln>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PGothic" charset="0"/>
              </a:rPr>
              <a:t>COMMITTENTE</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PGothic" charset="0"/>
              </a:rPr>
              <a:t>Confcommercio Imprese per l’Italia.</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0" i="0" u="none" kern="1200" cap="none" spc="0" normalizeH="0" baseline="0" noProof="0">
              <a:ln>
                <a:noFill/>
              </a:ln>
              <a:solidFill>
                <a:srgbClr val="333399"/>
              </a:solidFill>
              <a:effectLst/>
              <a:uLnTx/>
              <a:uFillTx/>
              <a:latin typeface="Century Gothic" panose="020B0502020202020204" pitchFamily="34" charset="0"/>
              <a:ea typeface="MS PGothic" charset="0"/>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PGothic" charset="0"/>
              </a:rPr>
              <a:t>AUTORE</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PGothic" charset="0"/>
              </a:rPr>
              <a:t>Format </a:t>
            </a:r>
            <a:r>
              <a:rPr kumimoji="0" lang="it-IT" sz="1050" b="0" i="0" u="none" kern="1200" cap="none" spc="0" normalizeH="0" baseline="0" noProof="0" err="1">
                <a:ln>
                  <a:noFill/>
                </a:ln>
                <a:solidFill>
                  <a:srgbClr val="000000"/>
                </a:solidFill>
                <a:effectLst/>
                <a:uLnTx/>
                <a:uFillTx/>
                <a:latin typeface="Century Gothic" panose="020B0502020202020204" pitchFamily="34" charset="0"/>
                <a:ea typeface="MS PGothic" charset="0"/>
              </a:rPr>
              <a:t>Research</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PGothic" charset="0"/>
              </a:rPr>
              <a:t> Srl (</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PGothic" charset="0"/>
                <a:hlinkClick r:id="rId3"/>
              </a:rPr>
              <a:t>www.formatresearch.com</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PGothic" charset="0"/>
              </a:rPr>
              <a:t>)</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1" i="0" u="none" kern="1200" cap="none" spc="0" normalizeH="0" baseline="0" noProof="0">
              <a:ln>
                <a:noFill/>
              </a:ln>
              <a:solidFill>
                <a:srgbClr val="333399"/>
              </a:solidFill>
              <a:effectLst/>
              <a:uLnTx/>
              <a:uFillTx/>
              <a:latin typeface="Century Gothic" panose="020B0502020202020204" pitchFamily="34" charset="0"/>
              <a:ea typeface="MS PGothic" charset="0"/>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PGothic" charset="0"/>
              </a:rPr>
              <a:t>OBIETTIVI DEL LAVORO</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altLang="it-IT" sz="1050" b="0" i="0" u="none" kern="1200" cap="none" spc="0" normalizeH="0" baseline="0" noProof="0">
                <a:ln>
                  <a:noFill/>
                </a:ln>
                <a:solidFill>
                  <a:srgbClr val="000000"/>
                </a:solidFill>
                <a:effectLst/>
                <a:uLnTx/>
                <a:uFillTx/>
                <a:latin typeface="Century Gothic" panose="020B0502020202020204" pitchFamily="34" charset="0"/>
                <a:ea typeface="MS Mincho" panose="02020609040205080304" pitchFamily="49" charset="-128"/>
              </a:rPr>
              <a:t>Indagine sull’impatto della criminalità sul tessuto delle imprese del terziario in Italia.</a:t>
            </a:r>
            <a:r>
              <a:rPr lang="it-IT" altLang="it-IT" sz="1050" b="0">
                <a:solidFill>
                  <a:srgbClr val="000000"/>
                </a:solidFill>
                <a:latin typeface="Century Gothic" panose="020B0502020202020204" pitchFamily="34" charset="0"/>
                <a:ea typeface="MS Mincho" panose="02020609040205080304" pitchFamily="49" charset="-128"/>
              </a:rPr>
              <a:t>. </a:t>
            </a:r>
            <a:endParaRPr kumimoji="0" lang="it-IT" altLang="it-IT" sz="1050" b="0" i="0" u="none" kern="1200" cap="none" spc="0" normalizeH="0" baseline="0" noProof="0">
              <a:ln>
                <a:noFill/>
              </a:ln>
              <a:solidFill>
                <a:srgbClr val="000000"/>
              </a:solidFill>
              <a:effectLst/>
              <a:uLnTx/>
              <a:uFillTx/>
              <a:latin typeface="Century Gothic" panose="020B0502020202020204" pitchFamily="34" charset="0"/>
              <a:ea typeface="MS Mincho" panose="02020609040205080304"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1" i="0" u="none" kern="1200" cap="none" spc="0" normalizeH="0" baseline="0" noProof="0">
              <a:ln>
                <a:noFill/>
              </a:ln>
              <a:solidFill>
                <a:srgbClr val="1F497D"/>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DISEGNO DEL CAMPIONE</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Campione </a:t>
            </a:r>
            <a:r>
              <a:rPr lang="it-IT" sz="1050" b="0">
                <a:latin typeface="Century Gothic" panose="020B0502020202020204" pitchFamily="34" charset="0"/>
              </a:rPr>
              <a:t>statisticamente rappresentativo delle imprese del terziario (commercio, turismo, servizi alle imprese e servizi alle persone) che insistono sul territorio nazionale</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Domini di studio del campione: Dimensione del centro abitato (meno di 10.000 abitanti, 10.000-50.000 abitanti, 50.000-250.000 abitanti, Oltre 250.000 abitanti), Macroarea geografica (Nord-ovest, Nord-Est, Centro, Sud e </a:t>
            </a:r>
            <a:r>
              <a:rPr lang="it-IT" altLang="ja-JP" sz="1050" b="0">
                <a:solidFill>
                  <a:srgbClr val="000000"/>
                </a:solidFill>
                <a:latin typeface="Century Gothic" panose="020B0502020202020204" pitchFamily="34" charset="0"/>
                <a:ea typeface="MS Mincho" pitchFamily="49" charset="-128"/>
              </a:rPr>
              <a:t>Isole, </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Classe di addetti (1 addetto, 2-5 addetti, 6-9 addetti, 10-19 addetti, 20-49 addetti), Settore di attività (Commercio all’ingrosso, commercio al dettaglio food, commercio al dettaglio no food, tabacchi, alloggio, ristorazione, bar, trasporti).</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1" i="0" u="none" strike="sngStrike" kern="1200" cap="none" spc="0" normalizeH="0" baseline="0" noProof="0">
              <a:ln>
                <a:noFill/>
              </a:ln>
              <a:solidFill>
                <a:srgbClr val="203864"/>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NUMEROSITA’ CAMPIONARIA</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Numerosità campionaria complessiva: </a:t>
            </a:r>
            <a:r>
              <a:rPr lang="it-IT" altLang="ja-JP" sz="1050" b="0">
                <a:solidFill>
                  <a:srgbClr val="000000"/>
                </a:solidFill>
                <a:latin typeface="Century Gothic" panose="020B0502020202020204" pitchFamily="34" charset="0"/>
                <a:ea typeface="MS Mincho" pitchFamily="49" charset="-128"/>
              </a:rPr>
              <a:t>4.000</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casi (4.000 interviste a buon fine) di cui 1000 in ciascuna classe di dimensionale del centro abitato. Anagrafiche «non reperibili»: </a:t>
            </a:r>
            <a:r>
              <a:rPr lang="it-IT" altLang="ja-JP" sz="1050" b="0">
                <a:solidFill>
                  <a:srgbClr val="000000"/>
                </a:solidFill>
                <a:latin typeface="Century Gothic" panose="020B0502020202020204" pitchFamily="34" charset="0"/>
                <a:ea typeface="MS Mincho" pitchFamily="49" charset="-128"/>
              </a:rPr>
              <a:t>2920 </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(37%); «rifiuti»: </a:t>
            </a:r>
            <a:r>
              <a:rPr lang="it-IT" altLang="ja-JP" sz="1050" b="0">
                <a:solidFill>
                  <a:srgbClr val="000000"/>
                </a:solidFill>
                <a:latin typeface="Century Gothic" panose="020B0502020202020204" pitchFamily="34" charset="0"/>
                <a:ea typeface="MS Mincho" pitchFamily="49" charset="-128"/>
              </a:rPr>
              <a:t>891</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(11,0%); «sostituzioni»: </a:t>
            </a:r>
            <a:r>
              <a:rPr lang="it-IT" altLang="ja-JP" sz="1050" b="0">
                <a:solidFill>
                  <a:srgbClr val="000000"/>
                </a:solidFill>
                <a:latin typeface="Century Gothic" panose="020B0502020202020204" pitchFamily="34" charset="0"/>
                <a:ea typeface="MS Mincho" pitchFamily="49" charset="-128"/>
              </a:rPr>
              <a:t>3811</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(49,0%). Intervallo di confidenza 95% (Errore </a:t>
            </a:r>
            <a:r>
              <a:rPr kumimoji="0" lang="it-IT" altLang="ja-JP" sz="1050" b="0" i="0" u="sng" kern="1200" cap="none" spc="0" normalizeH="0" baseline="0" noProof="0">
                <a:ln>
                  <a:noFill/>
                </a:ln>
                <a:solidFill>
                  <a:srgbClr val="000000"/>
                </a:solidFill>
                <a:effectLst/>
                <a:uLnTx/>
                <a:uFillTx/>
                <a:latin typeface="Century Gothic" panose="020B0502020202020204" pitchFamily="34" charset="0"/>
                <a:ea typeface="MS Mincho" pitchFamily="49" charset="-128"/>
              </a:rPr>
              <a:t>+</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1,</a:t>
            </a:r>
            <a:r>
              <a:rPr lang="it-IT" altLang="ja-JP" sz="1050" b="0">
                <a:solidFill>
                  <a:srgbClr val="000000"/>
                </a:solidFill>
                <a:latin typeface="Century Gothic" panose="020B0502020202020204" pitchFamily="34" charset="0"/>
                <a:ea typeface="MS Mincho" pitchFamily="49" charset="-128"/>
              </a:rPr>
              <a:t>6</a:t>
            </a:r>
            <a:r>
              <a:rPr kumimoji="0" lang="it-IT" altLang="ja-JP"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Fonte delle anagrafiche delle imprese: Camere di commercio. </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0" i="0" u="none" strike="sngStrike" kern="1200" cap="none" spc="0" normalizeH="0" baseline="0" noProof="0">
              <a:ln>
                <a:noFill/>
              </a:ln>
              <a:solidFill>
                <a:srgbClr val="203864"/>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METODO DI CONTATTO</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Interviste telefoniche somministrate con il Sistema Cati (</a:t>
            </a:r>
            <a:r>
              <a:rPr kumimoji="0" lang="it-IT" sz="1050" b="0" i="1" u="none" kern="1200" cap="none" spc="0" normalizeH="0" baseline="0" noProof="0">
                <a:ln>
                  <a:noFill/>
                </a:ln>
                <a:solidFill>
                  <a:srgbClr val="000000"/>
                </a:solidFill>
                <a:effectLst/>
                <a:uLnTx/>
                <a:uFillTx/>
                <a:latin typeface="Century Gothic" panose="020B0502020202020204" pitchFamily="34" charset="0"/>
                <a:ea typeface="MS Mincho" pitchFamily="49" charset="-128"/>
              </a:rPr>
              <a:t>Computer </a:t>
            </a:r>
            <a:r>
              <a:rPr kumimoji="0" lang="it-IT" sz="1050" b="0" i="1" u="none" kern="1200" cap="none" spc="0" normalizeH="0" baseline="0" noProof="0" err="1">
                <a:ln>
                  <a:noFill/>
                </a:ln>
                <a:solidFill>
                  <a:srgbClr val="000000"/>
                </a:solidFill>
                <a:effectLst/>
                <a:uLnTx/>
                <a:uFillTx/>
                <a:latin typeface="Century Gothic" panose="020B0502020202020204" pitchFamily="34" charset="0"/>
                <a:ea typeface="MS Mincho" pitchFamily="49" charset="-128"/>
              </a:rPr>
              <a:t>Assisted</a:t>
            </a:r>
            <a:r>
              <a:rPr kumimoji="0" lang="it-IT" sz="1050" b="0" i="1" u="none" kern="1200" cap="none" spc="0" normalizeH="0" baseline="0" noProof="0">
                <a:ln>
                  <a:noFill/>
                </a:ln>
                <a:solidFill>
                  <a:srgbClr val="000000"/>
                </a:solidFill>
                <a:effectLst/>
                <a:uLnTx/>
                <a:uFillTx/>
                <a:latin typeface="Century Gothic" panose="020B0502020202020204" pitchFamily="34" charset="0"/>
                <a:ea typeface="MS Mincho" pitchFamily="49" charset="-128"/>
              </a:rPr>
              <a:t> Telephone Interview</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0" i="0" u="none" kern="1200" cap="none" spc="0" normalizeH="0" baseline="0" noProof="0">
              <a:ln>
                <a:noFill/>
              </a:ln>
              <a:solidFill>
                <a:srgbClr val="1F497D"/>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TECNICA DI RILEVAZIONE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Questionario strutturato. </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0" i="0" u="none" kern="1200" cap="none" spc="0" normalizeH="0" baseline="0" noProof="0">
              <a:ln>
                <a:noFill/>
              </a:ln>
              <a:solidFill>
                <a:srgbClr val="203864"/>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PERIODO DI EFFETTUAZIONE DELLE INTERVISTE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altLang="it-IT" sz="1050" b="0" i="0" u="none" kern="1200" cap="none" spc="0" normalizeH="0" baseline="0" noProof="0">
                <a:ln>
                  <a:noFill/>
                </a:ln>
                <a:solidFill>
                  <a:srgbClr val="000000"/>
                </a:solidFill>
                <a:effectLst/>
                <a:uLnTx/>
                <a:uFillTx/>
                <a:latin typeface="Century Gothic" panose="020B0502020202020204" pitchFamily="34" charset="0"/>
                <a:ea typeface="MS Mincho" panose="02020609040205080304" pitchFamily="49" charset="-128"/>
              </a:rPr>
              <a:t>Dal 24 febbraio al 11 marzo 2022.</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CODICE DEONTOLOGICO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La rilevazione è stata realizzata nel rispetto del Codice deontologico dei ricercatori europei </a:t>
            </a:r>
            <a:r>
              <a:rPr kumimoji="0" lang="it-IT" sz="1050" b="0" i="0" u="none" kern="1200" cap="none" spc="0" normalizeH="0" baseline="0" noProof="0" err="1">
                <a:ln>
                  <a:noFill/>
                </a:ln>
                <a:solidFill>
                  <a:srgbClr val="000000"/>
                </a:solidFill>
                <a:effectLst/>
                <a:uLnTx/>
                <a:uFillTx/>
                <a:latin typeface="Century Gothic" panose="020B0502020202020204" pitchFamily="34" charset="0"/>
                <a:ea typeface="MS Mincho" pitchFamily="49" charset="-128"/>
              </a:rPr>
              <a:t>Esomar</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del Codice deontologico </a:t>
            </a:r>
            <a:r>
              <a:rPr kumimoji="0" lang="it-IT" sz="1050" b="0" i="0" u="none" kern="1200" cap="none" spc="0" normalizeH="0" baseline="0" noProof="0" err="1">
                <a:ln>
                  <a:noFill/>
                </a:ln>
                <a:solidFill>
                  <a:srgbClr val="000000"/>
                </a:solidFill>
                <a:effectLst/>
                <a:uLnTx/>
                <a:uFillTx/>
                <a:latin typeface="Century Gothic" panose="020B0502020202020204" pitchFamily="34" charset="0"/>
                <a:ea typeface="MS Mincho" pitchFamily="49" charset="-128"/>
              </a:rPr>
              <a:t>Assirm</a:t>
            </a: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 (Associazione istituti di ricerca e sondaggi di opinione Imprese italiani), e della «Legge sulla Privacy» (articolo 13 del d.lgs. 196 del 2003 e Regolamento UE n. 679/2016 art. 13-14).</a:t>
            </a: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it-IT" sz="1050" b="1" i="0" u="none" kern="1200" cap="none" spc="0" normalizeH="0" baseline="0" noProof="0">
              <a:ln>
                <a:noFill/>
              </a:ln>
              <a:solidFill>
                <a:srgbClr val="1F497D"/>
              </a:solidFill>
              <a:effectLst/>
              <a:uLnTx/>
              <a:uFillTx/>
              <a:latin typeface="Century Gothic" panose="020B0502020202020204" pitchFamily="34" charset="0"/>
              <a:ea typeface="MS Mincho" pitchFamily="49" charset="-128"/>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1" i="0" u="none" kern="1200" cap="none" spc="0" normalizeH="0" baseline="0" noProof="0">
                <a:ln>
                  <a:noFill/>
                </a:ln>
                <a:solidFill>
                  <a:srgbClr val="203864"/>
                </a:solidFill>
                <a:effectLst/>
                <a:uLnTx/>
                <a:uFillTx/>
                <a:latin typeface="Century Gothic" panose="020B0502020202020204" pitchFamily="34" charset="0"/>
                <a:ea typeface="MS Mincho" pitchFamily="49" charset="-128"/>
              </a:rPr>
              <a:t>DIRETTORE DELLA RICERCA E STAFF</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Dott. Pierluigi Ascani</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it-IT" sz="1050" b="0" i="0" u="none" kern="1200" cap="none" spc="0" normalizeH="0" baseline="0" noProof="0">
                <a:ln>
                  <a:noFill/>
                </a:ln>
                <a:solidFill>
                  <a:srgbClr val="000000"/>
                </a:solidFill>
                <a:effectLst/>
                <a:uLnTx/>
                <a:uFillTx/>
                <a:latin typeface="Century Gothic" panose="020B0502020202020204" pitchFamily="34" charset="0"/>
                <a:ea typeface="MS Mincho" pitchFamily="49" charset="-128"/>
              </a:rPr>
              <a:t>Dott. Barbara Esposito</a:t>
            </a:r>
          </a:p>
        </p:txBody>
      </p:sp>
    </p:spTree>
    <p:extLst>
      <p:ext uri="{BB962C8B-B14F-4D97-AF65-F5344CB8AC3E}">
        <p14:creationId xmlns:p14="http://schemas.microsoft.com/office/powerpoint/2010/main" val="3147859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1">
            <a:extLst>
              <a:ext uri="{FF2B5EF4-FFF2-40B4-BE49-F238E27FC236}">
                <a16:creationId xmlns="" xmlns:a16="http://schemas.microsoft.com/office/drawing/2014/main" id="{44FF420E-2588-4DF3-AEB1-EA6EC0D53D4D}"/>
              </a:ext>
            </a:extLst>
          </p:cNvPr>
          <p:cNvSpPr txBox="1">
            <a:spLocks/>
          </p:cNvSpPr>
          <p:nvPr/>
        </p:nvSpPr>
        <p:spPr>
          <a:xfrm>
            <a:off x="335360" y="248643"/>
            <a:ext cx="11737304" cy="586956"/>
          </a:xfrm>
          <a:prstGeom prst="rect">
            <a:avLst/>
          </a:prstGeom>
        </p:spPr>
        <p:txBody>
          <a:bodyPr wrap="square" lIns="89998" tIns="46799" rIns="89998" bIns="46799">
            <a:spAutoFit/>
          </a:bodyPr>
          <a:lstStyle/>
          <a:p>
            <a:pPr>
              <a:defRPr/>
            </a:pPr>
            <a:r>
              <a:rPr lang="it-IT" sz="3200" dirty="0">
                <a:latin typeface="Century Gothic" panose="020B0502020202020204" pitchFamily="34" charset="0"/>
                <a:cs typeface="Arial"/>
              </a:rPr>
              <a:t>Presentazione del lavoro</a:t>
            </a:r>
            <a:endParaRPr lang="it-IT" sz="3200" dirty="0">
              <a:latin typeface="Century Gothic" panose="020B0502020202020204" pitchFamily="34" charset="0"/>
              <a:ea typeface="+mj-ea"/>
              <a:cs typeface="Arial"/>
            </a:endParaRPr>
          </a:p>
        </p:txBody>
      </p:sp>
      <p:sp>
        <p:nvSpPr>
          <p:cNvPr id="5" name="Segnaposto testo 3">
            <a:extLst>
              <a:ext uri="{FF2B5EF4-FFF2-40B4-BE49-F238E27FC236}">
                <a16:creationId xmlns="" xmlns:a16="http://schemas.microsoft.com/office/drawing/2014/main" id="{287256D0-31A8-4FD4-8F9F-3C20131018F6}"/>
              </a:ext>
            </a:extLst>
          </p:cNvPr>
          <p:cNvSpPr txBox="1">
            <a:spLocks/>
          </p:cNvSpPr>
          <p:nvPr/>
        </p:nvSpPr>
        <p:spPr>
          <a:xfrm>
            <a:off x="312799" y="992355"/>
            <a:ext cx="11737304" cy="5472608"/>
          </a:xfrm>
          <a:prstGeom prst="rect">
            <a:avLst/>
          </a:prstGeom>
          <a:noFill/>
        </p:spPr>
        <p:txBody>
          <a:bodyPr lIns="121917" tIns="60958" rIns="121917" bIns="60958"/>
          <a:lstStyle>
            <a:lvl1pPr marL="342900" indent="-3429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sz="1400">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a:lstStyle>
          <a:p>
            <a:pPr marL="0" indent="0" algn="just" defTabSz="609299" eaLnBrk="1" fontAlgn="auto" hangingPunct="1">
              <a:lnSpc>
                <a:spcPct val="110000"/>
              </a:lnSpc>
              <a:spcBef>
                <a:spcPts val="0"/>
              </a:spcBef>
              <a:spcAft>
                <a:spcPts val="0"/>
              </a:spcAft>
              <a:buNone/>
              <a:defRPr/>
            </a:pPr>
            <a:endParaRPr lang="it-IT" sz="1900" b="0" dirty="0">
              <a:latin typeface="Century Gothic" panose="020B0502020202020204" pitchFamily="34" charset="0"/>
            </a:endParaRPr>
          </a:p>
          <a:p>
            <a:pPr marL="0" indent="0" algn="just" defTabSz="609299" eaLnBrk="1" fontAlgn="auto" hangingPunct="1">
              <a:lnSpc>
                <a:spcPct val="110000"/>
              </a:lnSpc>
              <a:spcBef>
                <a:spcPts val="0"/>
              </a:spcBef>
              <a:spcAft>
                <a:spcPts val="0"/>
              </a:spcAft>
              <a:buNone/>
              <a:defRPr/>
            </a:pPr>
            <a:r>
              <a:rPr lang="it-IT" sz="1600" b="0" dirty="0">
                <a:latin typeface="Century Gothic" panose="020B0502020202020204" pitchFamily="34" charset="0"/>
              </a:rPr>
              <a:t>Da diversi anni Confcommercio realizza un’indagine sull’impatto della criminalità per le imprese del terziario di mercato. Anche nel 2022 la Confederazione ha voluto replicare l’analisi, in continuità con le serie storiche precedenti </a:t>
            </a:r>
            <a:r>
              <a:rPr lang="it-IT" sz="1600" b="0" dirty="0" smtClean="0">
                <a:latin typeface="Century Gothic" panose="020B0502020202020204" pitchFamily="34" charset="0"/>
              </a:rPr>
              <a:t>per </a:t>
            </a:r>
            <a:r>
              <a:rPr lang="it-IT" sz="1600" b="0" dirty="0">
                <a:latin typeface="Century Gothic" panose="020B0502020202020204" pitchFamily="34" charset="0"/>
              </a:rPr>
              <a:t>disporre di informazioni aggiornate sui fenomeni criminali.</a:t>
            </a:r>
          </a:p>
          <a:p>
            <a:pPr marL="0" indent="0" algn="just" defTabSz="609299" eaLnBrk="1" fontAlgn="auto" hangingPunct="1">
              <a:lnSpc>
                <a:spcPct val="110000"/>
              </a:lnSpc>
              <a:spcBef>
                <a:spcPts val="3200"/>
              </a:spcBef>
              <a:spcAft>
                <a:spcPts val="0"/>
              </a:spcAft>
              <a:buNone/>
              <a:defRPr/>
            </a:pPr>
            <a:r>
              <a:rPr lang="it-IT" sz="1600" b="0" dirty="0">
                <a:latin typeface="Century Gothic" panose="020B0502020202020204" pitchFamily="34" charset="0"/>
              </a:rPr>
              <a:t>L’obiettivo principale dell’indagine, realizzata in collaborazione con Format </a:t>
            </a:r>
            <a:r>
              <a:rPr lang="it-IT" sz="1600" b="0" dirty="0" err="1">
                <a:latin typeface="Century Gothic" panose="020B0502020202020204" pitchFamily="34" charset="0"/>
              </a:rPr>
              <a:t>R</a:t>
            </a:r>
            <a:r>
              <a:rPr lang="it-IT" sz="1600" b="0" dirty="0" err="1" smtClean="0">
                <a:latin typeface="Century Gothic" panose="020B0502020202020204" pitchFamily="34" charset="0"/>
              </a:rPr>
              <a:t>esearch</a:t>
            </a:r>
            <a:r>
              <a:rPr lang="it-IT" sz="1600" b="0" dirty="0">
                <a:latin typeface="Century Gothic" panose="020B0502020202020204" pitchFamily="34" charset="0"/>
              </a:rPr>
              <a:t>, è stato quello di rilevare e descrivere la diffusione di alcuni dei fenomeni criminali che più di altri condizionano l’andamento e lo sviluppo delle imprese, analizzandoli in funzione dei territori nei quali operano le imprese e in considerazione dell’ampiezza demografica dei centri abitati, delle </a:t>
            </a:r>
            <a:r>
              <a:rPr lang="it-IT" sz="1600" b="0" dirty="0" err="1" smtClean="0">
                <a:latin typeface="Century Gothic" panose="020B0502020202020204" pitchFamily="34" charset="0"/>
              </a:rPr>
              <a:t>macroaree</a:t>
            </a:r>
            <a:r>
              <a:rPr lang="it-IT" sz="1600" b="0" dirty="0" smtClean="0">
                <a:latin typeface="Century Gothic" panose="020B0502020202020204" pitchFamily="34" charset="0"/>
              </a:rPr>
              <a:t> </a:t>
            </a:r>
            <a:r>
              <a:rPr lang="it-IT" sz="1600" b="0" dirty="0">
                <a:latin typeface="Century Gothic" panose="020B0502020202020204" pitchFamily="34" charset="0"/>
              </a:rPr>
              <a:t>geografiche e di una serie di domini di studio, come la dimensione delle imprese stesse ed i settori di attività economica.</a:t>
            </a:r>
          </a:p>
          <a:p>
            <a:pPr marL="0" indent="0" algn="just" defTabSz="609299" eaLnBrk="1" fontAlgn="auto" hangingPunct="1">
              <a:lnSpc>
                <a:spcPct val="110000"/>
              </a:lnSpc>
              <a:spcBef>
                <a:spcPts val="3200"/>
              </a:spcBef>
              <a:spcAft>
                <a:spcPts val="0"/>
              </a:spcAft>
              <a:buNone/>
              <a:defRPr/>
            </a:pPr>
            <a:r>
              <a:rPr lang="it-IT" sz="1600" b="0" dirty="0">
                <a:latin typeface="Century Gothic" panose="020B0502020202020204" pitchFamily="34" charset="0"/>
              </a:rPr>
              <a:t>L’indagine, realizzata tra </a:t>
            </a:r>
            <a:r>
              <a:rPr lang="it-IT" sz="1600" b="0" dirty="0" smtClean="0">
                <a:latin typeface="Century Gothic" panose="020B0502020202020204" pitchFamily="34" charset="0"/>
              </a:rPr>
              <a:t>il 24 febbraio </a:t>
            </a:r>
            <a:r>
              <a:rPr lang="it-IT" sz="1600" b="0" dirty="0">
                <a:latin typeface="Century Gothic" panose="020B0502020202020204" pitchFamily="34" charset="0"/>
              </a:rPr>
              <a:t>e </a:t>
            </a:r>
            <a:r>
              <a:rPr lang="it-IT" sz="1600" b="0" dirty="0" smtClean="0">
                <a:latin typeface="Century Gothic" panose="020B0502020202020204" pitchFamily="34" charset="0"/>
              </a:rPr>
              <a:t>l’11 marzo </a:t>
            </a:r>
            <a:r>
              <a:rPr lang="it-IT" sz="1600" b="0" dirty="0">
                <a:latin typeface="Century Gothic" panose="020B0502020202020204" pitchFamily="34" charset="0"/>
              </a:rPr>
              <a:t>2022, è stata effettuata su un campione statisticamente rappresentativo delle imprese del terziario di mercato (4.000 casi). </a:t>
            </a:r>
            <a:endParaRPr lang="it-IT" sz="1600" b="0" dirty="0" smtClean="0">
              <a:latin typeface="Century Gothic" panose="020B0502020202020204" pitchFamily="34" charset="0"/>
            </a:endParaRPr>
          </a:p>
          <a:p>
            <a:pPr marL="0" indent="0" algn="just" defTabSz="609299" eaLnBrk="1" fontAlgn="auto" hangingPunct="1">
              <a:lnSpc>
                <a:spcPct val="110000"/>
              </a:lnSpc>
              <a:spcBef>
                <a:spcPts val="3200"/>
              </a:spcBef>
              <a:spcAft>
                <a:spcPts val="0"/>
              </a:spcAft>
              <a:buNone/>
              <a:defRPr/>
            </a:pPr>
            <a:r>
              <a:rPr lang="it-IT" altLang="it-IT" sz="1600" b="0" dirty="0">
                <a:solidFill>
                  <a:srgbClr val="000000"/>
                </a:solidFill>
                <a:latin typeface="Century Gothic" panose="020B0502020202020204" pitchFamily="34" charset="0"/>
              </a:rPr>
              <a:t>Nel rapporto sono stati messi a confronto i dati nazionali </a:t>
            </a:r>
            <a:r>
              <a:rPr lang="it-IT" altLang="it-IT" sz="1600" b="0" dirty="0" smtClean="0">
                <a:solidFill>
                  <a:srgbClr val="000000"/>
                </a:solidFill>
                <a:latin typeface="Century Gothic" panose="020B0502020202020204" pitchFamily="34" charset="0"/>
              </a:rPr>
              <a:t>con quelli per dimensioni dei centri urbani (</a:t>
            </a:r>
            <a:r>
              <a:rPr lang="it-IT" sz="1600" b="0" dirty="0" smtClean="0">
                <a:solidFill>
                  <a:srgbClr val="222222"/>
                </a:solidFill>
                <a:latin typeface="Century Gothic" panose="020B0502020202020204" pitchFamily="34" charset="0"/>
              </a:rPr>
              <a:t>comuni con </a:t>
            </a:r>
            <a:r>
              <a:rPr lang="it-IT" sz="1600" b="0" dirty="0">
                <a:solidFill>
                  <a:srgbClr val="222222"/>
                </a:solidFill>
                <a:latin typeface="Century Gothic" panose="020B0502020202020204" pitchFamily="34" charset="0"/>
              </a:rPr>
              <a:t>meno di 10mila abitanti, tra 10mila e 150mila abitanti, tra 50mila e 250mila abitanti, con oltre 250mila </a:t>
            </a:r>
            <a:r>
              <a:rPr lang="it-IT" sz="1600" b="0" dirty="0" smtClean="0">
                <a:solidFill>
                  <a:srgbClr val="222222"/>
                </a:solidFill>
                <a:latin typeface="Century Gothic" panose="020B0502020202020204" pitchFamily="34" charset="0"/>
              </a:rPr>
              <a:t>abitanti).</a:t>
            </a:r>
            <a:endParaRPr lang="it-IT" altLang="it-IT" sz="1600" b="0" dirty="0">
              <a:solidFill>
                <a:srgbClr val="000000"/>
              </a:solidFill>
              <a:latin typeface="Century Gothic" panose="020B0502020202020204" pitchFamily="34" charset="0"/>
            </a:endParaRPr>
          </a:p>
          <a:p>
            <a:pPr marL="0" indent="0" algn="just" defTabSz="609299" eaLnBrk="1" fontAlgn="auto" hangingPunct="1">
              <a:lnSpc>
                <a:spcPct val="110000"/>
              </a:lnSpc>
              <a:spcBef>
                <a:spcPts val="3200"/>
              </a:spcBef>
              <a:spcAft>
                <a:spcPts val="0"/>
              </a:spcAft>
              <a:buNone/>
              <a:defRPr/>
            </a:pPr>
            <a:endParaRPr lang="it-IT" sz="1600" b="0" dirty="0" smtClean="0">
              <a:latin typeface="Century Gothic" panose="020B0502020202020204" pitchFamily="34" charset="0"/>
            </a:endParaRPr>
          </a:p>
          <a:p>
            <a:pPr marL="0" indent="0" algn="just" defTabSz="609299" eaLnBrk="1" fontAlgn="auto" hangingPunct="1">
              <a:lnSpc>
                <a:spcPct val="110000"/>
              </a:lnSpc>
              <a:spcBef>
                <a:spcPts val="3200"/>
              </a:spcBef>
              <a:spcAft>
                <a:spcPts val="0"/>
              </a:spcAft>
              <a:buNone/>
              <a:defRPr/>
            </a:pPr>
            <a:endParaRPr lang="it-IT" sz="1900" b="0" dirty="0">
              <a:latin typeface="Century Gothic" panose="020B0502020202020204" pitchFamily="34" charset="0"/>
            </a:endParaRPr>
          </a:p>
        </p:txBody>
      </p:sp>
    </p:spTree>
    <p:extLst>
      <p:ext uri="{BB962C8B-B14F-4D97-AF65-F5344CB8AC3E}">
        <p14:creationId xmlns:p14="http://schemas.microsoft.com/office/powerpoint/2010/main" val="197556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2">
            <a:extLst>
              <a:ext uri="{FF2B5EF4-FFF2-40B4-BE49-F238E27FC236}">
                <a16:creationId xmlns:a16="http://schemas.microsoft.com/office/drawing/2014/main" xmlns="" id="{69667BC6-55AA-49D6-87C3-DE4AC4778590}"/>
              </a:ext>
            </a:extLst>
          </p:cNvPr>
          <p:cNvSpPr>
            <a:spLocks noChangeArrowheads="1"/>
          </p:cNvSpPr>
          <p:nvPr/>
        </p:nvSpPr>
        <p:spPr bwMode="auto">
          <a:xfrm>
            <a:off x="623392" y="420352"/>
            <a:ext cx="241604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4400" b="1" i="0"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mn-cs"/>
              </a:rPr>
              <a:t>Agenda</a:t>
            </a:r>
          </a:p>
        </p:txBody>
      </p:sp>
      <p:sp>
        <p:nvSpPr>
          <p:cNvPr id="11" name="CasellaDiTesto 10">
            <a:extLst>
              <a:ext uri="{FF2B5EF4-FFF2-40B4-BE49-F238E27FC236}">
                <a16:creationId xmlns:a16="http://schemas.microsoft.com/office/drawing/2014/main" xmlns="" id="{D63F6662-1686-4BAE-9354-A20069459C0E}"/>
              </a:ext>
            </a:extLst>
          </p:cNvPr>
          <p:cNvSpPr txBox="1"/>
          <p:nvPr/>
        </p:nvSpPr>
        <p:spPr>
          <a:xfrm>
            <a:off x="4358311" y="1623299"/>
            <a:ext cx="7833689" cy="4154984"/>
          </a:xfrm>
          <a:prstGeom prst="rect">
            <a:avLst/>
          </a:prstGeom>
          <a:noFill/>
        </p:spPr>
        <p:txBody>
          <a:bodyPr wrap="square">
            <a:spAutoFit/>
          </a:bodyPr>
          <a:lstStyle/>
          <a:p>
            <a:pPr>
              <a:lnSpc>
                <a:spcPct val="200000"/>
              </a:lnSpc>
              <a:spcBef>
                <a:spcPts val="0"/>
              </a:spcBef>
            </a:pPr>
            <a:r>
              <a:rPr lang="it-IT" sz="2200" b="0" dirty="0">
                <a:latin typeface="Century Gothic" panose="020B0502020202020204" pitchFamily="34" charset="0"/>
                <a:cs typeface="Arial" panose="020B0604020202020204" pitchFamily="34" charset="0"/>
              </a:rPr>
              <a:t>PRESENTAZIONE </a:t>
            </a:r>
            <a: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t/>
            </a:r>
            <a:b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br>
            <a:r>
              <a:rPr lang="it-IT" sz="2200" dirty="0">
                <a:solidFill>
                  <a:srgbClr val="002060"/>
                </a:solidFill>
                <a:latin typeface="Century Gothic" panose="020B0502020202020204" pitchFamily="34" charset="0"/>
                <a:cs typeface="Arial" panose="020B0604020202020204" pitchFamily="34" charset="0"/>
              </a:rPr>
              <a:t>SINTESI DEI RISULTATI PER DIMENSIONI DEI CENTRI </a:t>
            </a:r>
            <a:r>
              <a:rPr lang="it-IT" sz="2200" dirty="0" smtClean="0">
                <a:solidFill>
                  <a:srgbClr val="002060"/>
                </a:solidFill>
                <a:latin typeface="Century Gothic" panose="020B0502020202020204" pitchFamily="34" charset="0"/>
                <a:cs typeface="Arial" panose="020B0604020202020204" pitchFamily="34" charset="0"/>
              </a:rPr>
              <a:t>URBANI</a:t>
            </a:r>
            <a:endParaRPr lang="it-IT" sz="2200" dirty="0">
              <a:solidFill>
                <a:srgbClr val="002060"/>
              </a:solidFill>
              <a:latin typeface="Century Gothic" panose="020B0502020202020204" pitchFamily="34" charset="0"/>
              <a:cs typeface="Arial" panose="020B0604020202020204" pitchFamily="34" charset="0"/>
            </a:endParaRP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PRESSIONE DEI FENOMENI CRIMINALI SULLE IMPRESE DECORO URBANO E QUALITÀ DELLA VITA</a:t>
            </a: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NOTA METODOLOGICA</a:t>
            </a:r>
          </a:p>
          <a:p>
            <a:pPr>
              <a:lnSpc>
                <a:spcPct val="200000"/>
              </a:lnSpc>
              <a:spcBef>
                <a:spcPts val="0"/>
              </a:spcBef>
            </a:pPr>
            <a:endPar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endParaRPr>
          </a:p>
        </p:txBody>
      </p:sp>
      <p:pic>
        <p:nvPicPr>
          <p:cNvPr id="16" name="Elemento grafico 15">
            <a:extLst>
              <a:ext uri="{FF2B5EF4-FFF2-40B4-BE49-F238E27FC236}">
                <a16:creationId xmlns:a16="http://schemas.microsoft.com/office/drawing/2014/main" xmlns="" id="{BC06CD54-C8FE-4F28-8265-4AB50B5A4C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626829" y="1853470"/>
            <a:ext cx="504000" cy="504000"/>
          </a:xfrm>
          <a:prstGeom prst="rect">
            <a:avLst/>
          </a:prstGeom>
        </p:spPr>
      </p:pic>
      <p:pic>
        <p:nvPicPr>
          <p:cNvPr id="17" name="Elemento grafico 16">
            <a:extLst>
              <a:ext uri="{FF2B5EF4-FFF2-40B4-BE49-F238E27FC236}">
                <a16:creationId xmlns:a16="http://schemas.microsoft.com/office/drawing/2014/main" xmlns="" id="{62F31498-E0B5-407E-B734-B04437A6485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3736376" y="4507953"/>
            <a:ext cx="504000" cy="504000"/>
          </a:xfrm>
          <a:prstGeom prst="rect">
            <a:avLst/>
          </a:prstGeom>
        </p:spPr>
      </p:pic>
      <p:pic>
        <p:nvPicPr>
          <p:cNvPr id="4" name="Immagine 3">
            <a:extLst>
              <a:ext uri="{FF2B5EF4-FFF2-40B4-BE49-F238E27FC236}">
                <a16:creationId xmlns:a16="http://schemas.microsoft.com/office/drawing/2014/main" xmlns="" id="{08689C6F-A44D-4DCD-9510-4DDFD9CA2F6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36376" y="3143443"/>
            <a:ext cx="504000" cy="504000"/>
          </a:xfrm>
          <a:prstGeom prst="rect">
            <a:avLst/>
          </a:prstGeom>
        </p:spPr>
      </p:pic>
      <p:pic>
        <p:nvPicPr>
          <p:cNvPr id="7" name="Immagine 6">
            <a:extLst>
              <a:ext uri="{FF2B5EF4-FFF2-40B4-BE49-F238E27FC236}">
                <a16:creationId xmlns:a16="http://schemas.microsoft.com/office/drawing/2014/main" xmlns="" id="{8B02999C-84BC-449F-AF2E-DE262989D60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736376" y="3825698"/>
            <a:ext cx="504000" cy="504000"/>
          </a:xfrm>
          <a:prstGeom prst="rect">
            <a:avLst/>
          </a:prstGeom>
        </p:spPr>
      </p:pic>
      <p:pic>
        <p:nvPicPr>
          <p:cNvPr id="3" name="Immagine 2">
            <a:extLst>
              <a:ext uri="{FF2B5EF4-FFF2-40B4-BE49-F238E27FC236}">
                <a16:creationId xmlns:a16="http://schemas.microsoft.com/office/drawing/2014/main" xmlns="" id="{4C995103-A3F3-4AF0-9BED-0FEE79543683}"/>
              </a:ext>
            </a:extLst>
          </p:cNvPr>
          <p:cNvPicPr>
            <a:picLocks noChangeAspect="1"/>
          </p:cNvPicPr>
          <p:nvPr/>
        </p:nvPicPr>
        <p:blipFill>
          <a:blip r:embed="rId9"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689317" y="2528302"/>
            <a:ext cx="504000" cy="504000"/>
          </a:xfrm>
          <a:prstGeom prst="rect">
            <a:avLst/>
          </a:prstGeom>
        </p:spPr>
      </p:pic>
    </p:spTree>
    <p:extLst>
      <p:ext uri="{BB962C8B-B14F-4D97-AF65-F5344CB8AC3E}">
        <p14:creationId xmlns:p14="http://schemas.microsoft.com/office/powerpoint/2010/main" val="2231194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9AABDCA-59DC-4512-9632-3EF0727EEE02}"/>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203864"/>
                </a:solidFill>
                <a:latin typeface="Century Gothic" panose="020B0502020202020204" pitchFamily="34" charset="0"/>
                <a:ea typeface="MS PGothic" charset="0"/>
                <a:cs typeface="Arial"/>
              </a:rPr>
              <a:t>Sintesi dei risultati </a:t>
            </a: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CENTRI URBANI </a:t>
            </a:r>
            <a:r>
              <a:rPr kumimoji="0" lang="it-IT" sz="2200" b="1" i="0" u="none" strike="noStrike" kern="1200" cap="none" spc="0" normalizeH="0" baseline="0" noProof="0" dirty="0" smtClean="0">
                <a:ln>
                  <a:noFill/>
                </a:ln>
                <a:solidFill>
                  <a:srgbClr val="000000"/>
                </a:solidFill>
                <a:effectLst/>
                <a:uLnTx/>
                <a:uFillTx/>
                <a:latin typeface="Century Gothic" panose="020B0502020202020204" pitchFamily="34" charset="0"/>
                <a:ea typeface="MS PGothic" charset="0"/>
                <a:cs typeface="Arial"/>
              </a:rPr>
              <a:t>CON MENO DI 10MILA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ABITANTI</a:t>
            </a:r>
          </a:p>
        </p:txBody>
      </p:sp>
      <p:sp>
        <p:nvSpPr>
          <p:cNvPr id="3" name="CasellaDiTesto 9">
            <a:extLst>
              <a:ext uri="{FF2B5EF4-FFF2-40B4-BE49-F238E27FC236}">
                <a16:creationId xmlns:a16="http://schemas.microsoft.com/office/drawing/2014/main" xmlns="" id="{A93E67B5-9D87-47BD-B679-363F04023677}"/>
              </a:ext>
            </a:extLst>
          </p:cNvPr>
          <p:cNvSpPr txBox="1">
            <a:spLocks noChangeArrowheads="1"/>
          </p:cNvSpPr>
          <p:nvPr/>
        </p:nvSpPr>
        <p:spPr bwMode="auto">
          <a:xfrm>
            <a:off x="335360" y="774197"/>
            <a:ext cx="11377180" cy="517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285750" marR="0" lvl="0" indent="-285750" algn="just" defTabSz="914400" rtl="0" eaLnBrk="1" fontAlgn="base" latinLnBrk="0" hangingPunct="1">
              <a:lnSpc>
                <a:spcPct val="110000"/>
              </a:lnSpc>
              <a:spcBef>
                <a:spcPts val="1200"/>
              </a:spcBef>
              <a:spcAft>
                <a:spcPct val="0"/>
              </a:spcAft>
              <a:buClrTx/>
              <a:buSzTx/>
              <a:buFont typeface="Arial" panose="020B0604020202020204" pitchFamily="34" charset="0"/>
              <a:buChar char="•"/>
              <a:tabLst/>
              <a:defRPr/>
            </a:pPr>
            <a:r>
              <a:rPr lang="it-IT" sz="1500" b="0" dirty="0">
                <a:latin typeface="Century Gothic" panose="020B0502020202020204" pitchFamily="34" charset="0"/>
                <a:cs typeface="Arial"/>
              </a:rPr>
              <a:t>I</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n Italia ci sono 6.697 comuni con meno di </a:t>
            </a:r>
            <a:r>
              <a:rPr kumimoji="0" lang="it-IT" sz="1500" b="0" i="0" strike="noStrike" kern="1200" cap="none" spc="0" normalizeH="0" baseline="0" noProof="0" dirty="0" smtClean="0">
                <a:ln>
                  <a:noFill/>
                </a:ln>
                <a:effectLst/>
                <a:uLnTx/>
                <a:uFillTx/>
                <a:latin typeface="Century Gothic" panose="020B0502020202020204" pitchFamily="34" charset="0"/>
                <a:ea typeface="MS PGothic" panose="020B0600070205080204" pitchFamily="34" charset="-128"/>
                <a:cs typeface="Arial"/>
              </a:rPr>
              <a:t>10mila </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abitanti, nei centri di questa ampiezza risiedono </a:t>
            </a:r>
            <a:r>
              <a:rPr lang="it-IT" sz="1500" b="0" dirty="0">
                <a:latin typeface="Century Gothic" panose="020B0502020202020204" pitchFamily="34" charset="0"/>
                <a:cs typeface="Arial"/>
              </a:rPr>
              <a:t>18.042.219 abitanti.</a:t>
            </a:r>
          </a:p>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I livelli di sicurezza. </a:t>
            </a:r>
            <a:r>
              <a:rPr lang="it-IT" sz="1500" b="0" dirty="0">
                <a:latin typeface="Century Gothic" panose="020B0502020202020204" pitchFamily="34" charset="0"/>
                <a:cs typeface="Arial"/>
              </a:rPr>
              <a:t>Nei centri urbani sotto i </a:t>
            </a:r>
            <a:r>
              <a:rPr lang="it-IT" sz="1500" b="0" dirty="0" smtClean="0">
                <a:latin typeface="Century Gothic" panose="020B0502020202020204" pitchFamily="34" charset="0"/>
                <a:cs typeface="Arial"/>
              </a:rPr>
              <a:t>10mila </a:t>
            </a:r>
            <a:r>
              <a:rPr lang="it-IT" sz="1500" b="0" dirty="0">
                <a:latin typeface="Century Gothic" panose="020B0502020202020204" pitchFamily="34" charset="0"/>
                <a:cs typeface="Arial"/>
              </a:rPr>
              <a:t>abitanti  il 10,3% delle imprese del terziario di mercato percepisce un peggioramento dei livelli di sicurezza nel 2021. Questo valore è inferiore alla media nazionale che si attesta all’11,8%. L’usura è il fenomeno criminale percepito in maggior crescita dagli imprenditori del terziario di mercato (per il 25%), un dato leggermente inferiore </a:t>
            </a:r>
            <a:r>
              <a:rPr lang="it-IT" sz="1500" b="0" dirty="0" smtClean="0">
                <a:latin typeface="Century Gothic" panose="020B0502020202020204" pitchFamily="34" charset="0"/>
                <a:cs typeface="Arial"/>
              </a:rPr>
              <a:t>a </a:t>
            </a:r>
            <a:r>
              <a:rPr lang="it-IT" sz="1500" b="0" dirty="0">
                <a:latin typeface="Century Gothic" panose="020B0502020202020204" pitchFamily="34" charset="0"/>
                <a:cs typeface="Arial"/>
              </a:rPr>
              <a:t>quello nazionale pari al 27%. </a:t>
            </a:r>
            <a:r>
              <a:rPr lang="it-IT" sz="1500" b="0" dirty="0" smtClean="0">
                <a:latin typeface="Century Gothic" panose="020B0502020202020204" pitchFamily="34" charset="0"/>
                <a:cs typeface="Arial"/>
              </a:rPr>
              <a:t>Il </a:t>
            </a:r>
            <a:r>
              <a:rPr lang="it-IT" sz="1500" b="0" dirty="0">
                <a:latin typeface="Century Gothic" panose="020B0502020202020204" pitchFamily="34" charset="0"/>
                <a:cs typeface="Arial"/>
              </a:rPr>
              <a:t>racket è in crescita per il 17% delle imprese, </a:t>
            </a:r>
            <a:r>
              <a:rPr lang="it-IT" sz="1500" b="0" dirty="0" smtClean="0">
                <a:latin typeface="Century Gothic" panose="020B0502020202020204" pitchFamily="34" charset="0"/>
                <a:cs typeface="Arial"/>
              </a:rPr>
              <a:t>valore leggermente </a:t>
            </a:r>
            <a:r>
              <a:rPr lang="it-IT" sz="1500" b="0" dirty="0">
                <a:latin typeface="Century Gothic" panose="020B0502020202020204" pitchFamily="34" charset="0"/>
                <a:cs typeface="Arial"/>
              </a:rPr>
              <a:t>inferiore al dato nazionale del 21%. </a:t>
            </a:r>
          </a:p>
          <a:p>
            <a:pPr marL="285750" lvl="0" indent="-285750" algn="just" eaLnBrk="1" hangingPunct="1">
              <a:lnSpc>
                <a:spcPct val="110000"/>
              </a:lnSpc>
              <a:spcBef>
                <a:spcPts val="1200"/>
              </a:spcBef>
              <a:buFont typeface="Arial" panose="020B0604020202020204" pitchFamily="34" charset="0"/>
              <a:buChar char="•"/>
              <a:defRPr/>
            </a:pPr>
            <a:r>
              <a:rPr lang="it-IT" sz="1500" dirty="0" smtClean="0">
                <a:latin typeface="Century Gothic" panose="020B0502020202020204" pitchFamily="34" charset="0"/>
                <a:cs typeface="Arial"/>
              </a:rPr>
              <a:t>L’esposizione </a:t>
            </a:r>
            <a:r>
              <a:rPr lang="it-IT" sz="1500" dirty="0">
                <a:latin typeface="Century Gothic" panose="020B0502020202020204" pitchFamily="34" charset="0"/>
                <a:cs typeface="Arial"/>
              </a:rPr>
              <a:t>all’usura e al racket</a:t>
            </a:r>
            <a:r>
              <a:rPr lang="it-IT" sz="1500" b="0" dirty="0">
                <a:latin typeface="Century Gothic" panose="020B0502020202020204" pitchFamily="34" charset="0"/>
                <a:cs typeface="Arial"/>
              </a:rPr>
              <a:t>. </a:t>
            </a:r>
            <a:r>
              <a:rPr lang="it-IT" sz="1500" b="0" dirty="0" smtClean="0">
                <a:latin typeface="Century Gothic" panose="020B0502020202020204" pitchFamily="34" charset="0"/>
                <a:cs typeface="Arial"/>
              </a:rPr>
              <a:t>L’11% degli imprenditori ha avuto notizia diretta di fenomeni di usura o estorsione nella propria zona di propria attività, dato che risulta uguale a quello nazionale. Il 13% degli </a:t>
            </a:r>
            <a:r>
              <a:rPr lang="it-IT" sz="1500" b="0" dirty="0">
                <a:latin typeface="Century Gothic" panose="020B0502020202020204" pitchFamily="34" charset="0"/>
                <a:cs typeface="Arial"/>
              </a:rPr>
              <a:t>imprenditori è molto preoccupato per il rischio di esposizione a fenomeni di usura e </a:t>
            </a:r>
            <a:r>
              <a:rPr lang="it-IT" sz="1500" b="0" dirty="0" smtClean="0">
                <a:latin typeface="Century Gothic" panose="020B0502020202020204" pitchFamily="34" charset="0"/>
                <a:cs typeface="Arial"/>
              </a:rPr>
              <a:t>racket, valore inferiore rispetto alla </a:t>
            </a:r>
            <a:r>
              <a:rPr lang="it-IT" sz="1500" b="0" dirty="0">
                <a:latin typeface="Century Gothic" panose="020B0502020202020204" pitchFamily="34" charset="0"/>
                <a:cs typeface="Arial"/>
              </a:rPr>
              <a:t>media nazionale del 17,7</a:t>
            </a:r>
            <a:r>
              <a:rPr lang="it-IT" sz="1500" b="0" dirty="0" smtClean="0">
                <a:latin typeface="Century Gothic" panose="020B0502020202020204" pitchFamily="34" charset="0"/>
                <a:cs typeface="Arial"/>
              </a:rPr>
              <a:t>%.</a:t>
            </a:r>
          </a:p>
          <a:p>
            <a:pPr marL="285750" lvl="0" indent="-285750" algn="just" eaLnBrk="1" hangingPunct="1">
              <a:lnSpc>
                <a:spcPct val="110000"/>
              </a:lnSpc>
              <a:spcBef>
                <a:spcPts val="1200"/>
              </a:spcBef>
              <a:buFont typeface="Arial" panose="020B0604020202020204" pitchFamily="34" charset="0"/>
              <a:buChar char="•"/>
              <a:defRPr/>
            </a:pPr>
            <a:r>
              <a:rPr lang="it-IT" sz="1500" b="0" dirty="0" smtClean="0">
                <a:latin typeface="Century Gothic" panose="020B0502020202020204" pitchFamily="34" charset="0"/>
                <a:cs typeface="Arial"/>
              </a:rPr>
              <a:t>Di </a:t>
            </a:r>
            <a:r>
              <a:rPr lang="it-IT" sz="1500" b="0" dirty="0">
                <a:latin typeface="Century Gothic" panose="020B0502020202020204" pitchFamily="34" charset="0"/>
                <a:cs typeface="Arial"/>
              </a:rPr>
              <a:t>fronte a fenomeni di usura e racket il 59,8% delle imprese ritiene che si dovrebbe denunciare (un valore leggermente superiore alla media nazionale del 58,4%) e il 42,1% dichiara che non saprebbe cosa fare (dato più elevato della media nazionale pari al 33,6%).</a:t>
            </a:r>
          </a:p>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Decoro urbano e qualità della vita. </a:t>
            </a:r>
            <a:r>
              <a:rPr lang="it-IT" sz="1500" b="0" dirty="0">
                <a:latin typeface="Century Gothic" panose="020B0502020202020204" pitchFamily="34" charset="0"/>
                <a:cs typeface="Arial"/>
              </a:rPr>
              <a:t>Il 18,8% delle imprese </a:t>
            </a:r>
            <a:r>
              <a:rPr lang="it-IT" sz="1500" b="0" dirty="0" smtClean="0">
                <a:latin typeface="Century Gothic" panose="020B0502020202020204" pitchFamily="34" charset="0"/>
                <a:cs typeface="Arial"/>
              </a:rPr>
              <a:t>dei </a:t>
            </a:r>
            <a:r>
              <a:rPr lang="it-IT" sz="1500" b="0" dirty="0">
                <a:latin typeface="Century Gothic" panose="020B0502020202020204" pitchFamily="34" charset="0"/>
                <a:cs typeface="Arial"/>
              </a:rPr>
              <a:t>piccoli </a:t>
            </a:r>
            <a:r>
              <a:rPr lang="it-IT" sz="1500" b="0" dirty="0" smtClean="0">
                <a:latin typeface="Century Gothic" panose="020B0502020202020204" pitchFamily="34" charset="0"/>
                <a:cs typeface="Arial"/>
              </a:rPr>
              <a:t>centri </a:t>
            </a:r>
            <a:r>
              <a:rPr lang="it-IT" sz="1500" b="0" dirty="0">
                <a:latin typeface="Century Gothic" panose="020B0502020202020204" pitchFamily="34" charset="0"/>
                <a:cs typeface="Arial"/>
              </a:rPr>
              <a:t>ritengono che nell’ultimo biennio la qualità della vita sia peggiorata, la media nazionale è del 19,9%. </a:t>
            </a:r>
            <a:r>
              <a:rPr lang="it-IT" sz="1500" b="0" i="0" u="none" strike="noStrike" kern="1200" dirty="0">
                <a:solidFill>
                  <a:srgbClr val="000000"/>
                </a:solidFill>
                <a:effectLst/>
                <a:latin typeface="Century Gothic" panose="020B0502020202020204" pitchFamily="34" charset="0"/>
              </a:rPr>
              <a:t>Il 27,9% delle imprese ritiene di operare in un’ambiente con un basso livello di decoro urbano. Il 52% delle imprese ha riscontrato fenomeni di degrado della zona in cui opera (il dato nazionale è pari al 64,9%).</a:t>
            </a:r>
            <a:endParaRPr lang="it-IT" sz="1500" b="0" dirty="0">
              <a:latin typeface="Century Gothic" panose="020B0502020202020204" pitchFamily="34" charset="0"/>
              <a:cs typeface="Arial"/>
            </a:endParaRPr>
          </a:p>
        </p:txBody>
      </p:sp>
    </p:spTree>
    <p:extLst>
      <p:ext uri="{BB962C8B-B14F-4D97-AF65-F5344CB8AC3E}">
        <p14:creationId xmlns:p14="http://schemas.microsoft.com/office/powerpoint/2010/main" val="381176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9AABDCA-59DC-4512-9632-3EF0727EEE02}"/>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203864"/>
                </a:solidFill>
                <a:latin typeface="Century Gothic" panose="020B0502020202020204" pitchFamily="34" charset="0"/>
                <a:ea typeface="MS PGothic" charset="0"/>
                <a:cs typeface="Arial"/>
              </a:rPr>
              <a:t>Sintesi dei risultati</a:t>
            </a: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CENTRI URBANI TRA I </a:t>
            </a:r>
            <a:r>
              <a:rPr kumimoji="0" lang="it-IT" sz="2200" b="1" i="0" u="none" strike="noStrike" kern="1200" cap="none" spc="0" normalizeH="0" baseline="0" noProof="0" dirty="0" smtClean="0">
                <a:ln>
                  <a:noFill/>
                </a:ln>
                <a:solidFill>
                  <a:srgbClr val="000000"/>
                </a:solidFill>
                <a:effectLst/>
                <a:uLnTx/>
                <a:uFillTx/>
                <a:latin typeface="Century Gothic" panose="020B0502020202020204" pitchFamily="34" charset="0"/>
                <a:ea typeface="MS PGothic" charset="0"/>
                <a:cs typeface="Arial"/>
              </a:rPr>
              <a:t>10MILA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E I </a:t>
            </a:r>
            <a:r>
              <a:rPr kumimoji="0" lang="it-IT" sz="2200" b="1" i="0" u="none" strike="noStrike" kern="1200" cap="none" spc="0" normalizeH="0" baseline="0" noProof="0" dirty="0" smtClean="0">
                <a:ln>
                  <a:noFill/>
                </a:ln>
                <a:solidFill>
                  <a:srgbClr val="000000"/>
                </a:solidFill>
                <a:effectLst/>
                <a:uLnTx/>
                <a:uFillTx/>
                <a:latin typeface="Century Gothic" panose="020B0502020202020204" pitchFamily="34" charset="0"/>
                <a:ea typeface="MS PGothic" charset="0"/>
                <a:cs typeface="Arial"/>
              </a:rPr>
              <a:t>50</a:t>
            </a:r>
            <a:r>
              <a:rPr lang="it-IT" sz="2200" dirty="0" smtClean="0">
                <a:solidFill>
                  <a:srgbClr val="000000"/>
                </a:solidFill>
                <a:latin typeface="Century Gothic" panose="020B0502020202020204" pitchFamily="34" charset="0"/>
                <a:ea typeface="MS PGothic" charset="0"/>
                <a:cs typeface="Arial"/>
              </a:rPr>
              <a:t>MILA</a:t>
            </a:r>
            <a:r>
              <a:rPr kumimoji="0" lang="it-IT" sz="2200" b="1" i="0" u="none" strike="noStrike" kern="1200" cap="none" spc="0" normalizeH="0" baseline="0" noProof="0" dirty="0" smtClean="0">
                <a:ln>
                  <a:noFill/>
                </a:ln>
                <a:solidFill>
                  <a:srgbClr val="000000"/>
                </a:solidFill>
                <a:effectLst/>
                <a:uLnTx/>
                <a:uFillTx/>
                <a:latin typeface="Century Gothic" panose="020B0502020202020204" pitchFamily="34" charset="0"/>
                <a:ea typeface="MS PGothic" charset="0"/>
                <a:cs typeface="Arial"/>
              </a:rPr>
              <a:t>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ABITANTI</a:t>
            </a:r>
          </a:p>
        </p:txBody>
      </p:sp>
      <p:sp>
        <p:nvSpPr>
          <p:cNvPr id="3" name="CasellaDiTesto 9">
            <a:extLst>
              <a:ext uri="{FF2B5EF4-FFF2-40B4-BE49-F238E27FC236}">
                <a16:creationId xmlns:a16="http://schemas.microsoft.com/office/drawing/2014/main" xmlns="" id="{A93E67B5-9D87-47BD-B679-363F04023677}"/>
              </a:ext>
            </a:extLst>
          </p:cNvPr>
          <p:cNvSpPr txBox="1">
            <a:spLocks noChangeArrowheads="1"/>
          </p:cNvSpPr>
          <p:nvPr/>
        </p:nvSpPr>
        <p:spPr bwMode="auto">
          <a:xfrm>
            <a:off x="335360" y="774197"/>
            <a:ext cx="11377180" cy="56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285750" marR="0" lvl="0" indent="-285750" algn="just" defTabSz="914400" rtl="0" eaLnBrk="1" fontAlgn="base" latinLnBrk="0" hangingPunct="1">
              <a:lnSpc>
                <a:spcPct val="110000"/>
              </a:lnSpc>
              <a:spcBef>
                <a:spcPts val="1200"/>
              </a:spcBef>
              <a:spcAft>
                <a:spcPct val="0"/>
              </a:spcAft>
              <a:buClrTx/>
              <a:buSzTx/>
              <a:buFont typeface="Arial" panose="020B0604020202020204" pitchFamily="34" charset="0"/>
              <a:buChar char="•"/>
              <a:tabLst/>
              <a:defRPr/>
            </a:pPr>
            <a:r>
              <a:rPr lang="it-IT" sz="1500" b="0" dirty="0">
                <a:latin typeface="Century Gothic" panose="020B0502020202020204" pitchFamily="34" charset="0"/>
                <a:cs typeface="Arial"/>
              </a:rPr>
              <a:t>I</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n Italia ci sono 1.065 comuni tra i </a:t>
            </a:r>
            <a:r>
              <a:rPr kumimoji="0" lang="it-IT" sz="1500" b="0" i="0" strike="noStrike" kern="1200" cap="none" spc="0" normalizeH="0" baseline="0" noProof="0" dirty="0" smtClean="0">
                <a:ln>
                  <a:noFill/>
                </a:ln>
                <a:effectLst/>
                <a:uLnTx/>
                <a:uFillTx/>
                <a:latin typeface="Century Gothic" panose="020B0502020202020204" pitchFamily="34" charset="0"/>
                <a:ea typeface="MS PGothic" panose="020B0600070205080204" pitchFamily="34" charset="-128"/>
                <a:cs typeface="Arial"/>
              </a:rPr>
              <a:t>10</a:t>
            </a:r>
            <a:r>
              <a:rPr lang="it-IT" sz="1500" b="0" dirty="0" smtClean="0">
                <a:latin typeface="Century Gothic" panose="020B0502020202020204" pitchFamily="34" charset="0"/>
                <a:cs typeface="Arial"/>
              </a:rPr>
              <a:t>mila</a:t>
            </a:r>
            <a:r>
              <a:rPr kumimoji="0" lang="it-IT" sz="1500" b="0" i="0" strike="noStrike" kern="1200" cap="none" spc="0" normalizeH="0" baseline="0" noProof="0" dirty="0" smtClean="0">
                <a:ln>
                  <a:noFill/>
                </a:ln>
                <a:effectLst/>
                <a:uLnTx/>
                <a:uFillTx/>
                <a:latin typeface="Century Gothic" panose="020B0502020202020204" pitchFamily="34" charset="0"/>
                <a:ea typeface="MS PGothic" panose="020B0600070205080204" pitchFamily="34" charset="-128"/>
                <a:cs typeface="Arial"/>
              </a:rPr>
              <a:t> </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e i </a:t>
            </a:r>
            <a:r>
              <a:rPr kumimoji="0" lang="it-IT" sz="1500" b="0" i="0" strike="noStrike" kern="1200" cap="none" spc="0" normalizeH="0" baseline="0" noProof="0" dirty="0" smtClean="0">
                <a:ln>
                  <a:noFill/>
                </a:ln>
                <a:effectLst/>
                <a:uLnTx/>
                <a:uFillTx/>
                <a:latin typeface="Century Gothic" panose="020B0502020202020204" pitchFamily="34" charset="0"/>
                <a:ea typeface="MS PGothic" panose="020B0600070205080204" pitchFamily="34" charset="-128"/>
                <a:cs typeface="Arial"/>
              </a:rPr>
              <a:t>50mila </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abitanti, nei comuni di questa ampiezza risiedono </a:t>
            </a:r>
            <a:r>
              <a:rPr lang="it-IT" sz="1500" b="0" dirty="0">
                <a:latin typeface="Century Gothic" panose="020B0502020202020204" pitchFamily="34" charset="0"/>
                <a:cs typeface="Arial"/>
              </a:rPr>
              <a:t>20.804.829 abitanti.</a:t>
            </a:r>
          </a:p>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I livelli di sicurezza. </a:t>
            </a:r>
            <a:r>
              <a:rPr lang="it-IT" sz="1500" b="0" dirty="0">
                <a:latin typeface="Century Gothic" panose="020B0502020202020204" pitchFamily="34" charset="0"/>
                <a:cs typeface="Arial"/>
              </a:rPr>
              <a:t>Nei centri urbani tra i </a:t>
            </a:r>
            <a:r>
              <a:rPr lang="it-IT" sz="1500" b="0" dirty="0" smtClean="0">
                <a:latin typeface="Century Gothic" panose="020B0502020202020204" pitchFamily="34" charset="0"/>
                <a:cs typeface="Arial"/>
              </a:rPr>
              <a:t>10mila </a:t>
            </a:r>
            <a:r>
              <a:rPr lang="it-IT" sz="1500" b="0" dirty="0">
                <a:latin typeface="Century Gothic" panose="020B0502020202020204" pitchFamily="34" charset="0"/>
                <a:cs typeface="Arial"/>
              </a:rPr>
              <a:t>e i </a:t>
            </a:r>
            <a:r>
              <a:rPr lang="it-IT" sz="1500" b="0" dirty="0" smtClean="0">
                <a:latin typeface="Century Gothic" panose="020B0502020202020204" pitchFamily="34" charset="0"/>
                <a:cs typeface="Arial"/>
              </a:rPr>
              <a:t>50mila </a:t>
            </a:r>
            <a:r>
              <a:rPr lang="it-IT" sz="1500" b="0" dirty="0">
                <a:latin typeface="Century Gothic" panose="020B0502020202020204" pitchFamily="34" charset="0"/>
                <a:cs typeface="Arial"/>
              </a:rPr>
              <a:t>abitanti  le imprese del terziario di mercato che percepiscono un peggioramento dei livelli di sicurezza nel 2021 sono l’11,1% (valore leggermente inferiore alla media nazionale pari all’11,8%.) L’usura è il fenomeno criminale percepito in maggior crescita dagli imprenditori del terziario di mercato (per il 24,8%), un dato leggermente inferiore </a:t>
            </a:r>
            <a:r>
              <a:rPr lang="it-IT" sz="1500" b="0" dirty="0" smtClean="0">
                <a:latin typeface="Century Gothic" panose="020B0502020202020204" pitchFamily="34" charset="0"/>
                <a:cs typeface="Arial"/>
              </a:rPr>
              <a:t>a quello </a:t>
            </a:r>
            <a:r>
              <a:rPr lang="it-IT" sz="1500" b="0" dirty="0">
                <a:latin typeface="Century Gothic" panose="020B0502020202020204" pitchFamily="34" charset="0"/>
                <a:cs typeface="Arial"/>
              </a:rPr>
              <a:t>nazionale pari al 27%. </a:t>
            </a:r>
            <a:r>
              <a:rPr lang="it-IT" sz="1500" b="0" dirty="0" err="1">
                <a:latin typeface="Century Gothic" panose="020B0502020202020204" pitchFamily="34" charset="0"/>
                <a:cs typeface="Arial"/>
              </a:rPr>
              <a:t>ll</a:t>
            </a:r>
            <a:r>
              <a:rPr lang="it-IT" sz="1500" b="0" dirty="0">
                <a:latin typeface="Century Gothic" panose="020B0502020202020204" pitchFamily="34" charset="0"/>
                <a:cs typeface="Arial"/>
              </a:rPr>
              <a:t> racket è in crescita per il 20,5% delle imprese, dato in linea con </a:t>
            </a:r>
            <a:r>
              <a:rPr lang="it-IT" sz="1500" b="0" dirty="0" smtClean="0">
                <a:latin typeface="Century Gothic" panose="020B0502020202020204" pitchFamily="34" charset="0"/>
                <a:cs typeface="Arial"/>
              </a:rPr>
              <a:t>la media nazionale del </a:t>
            </a:r>
            <a:r>
              <a:rPr lang="it-IT" sz="1500" b="0" dirty="0">
                <a:latin typeface="Century Gothic" panose="020B0502020202020204" pitchFamily="34" charset="0"/>
                <a:cs typeface="Arial"/>
              </a:rPr>
              <a:t>21%. </a:t>
            </a:r>
          </a:p>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L’esposizione </a:t>
            </a:r>
            <a:r>
              <a:rPr lang="it-IT" sz="1500" dirty="0" smtClean="0">
                <a:latin typeface="Century Gothic" panose="020B0502020202020204" pitchFamily="34" charset="0"/>
                <a:cs typeface="Arial"/>
              </a:rPr>
              <a:t>all’usura </a:t>
            </a:r>
            <a:r>
              <a:rPr lang="it-IT" sz="1500" dirty="0">
                <a:latin typeface="Century Gothic" panose="020B0502020202020204" pitchFamily="34" charset="0"/>
                <a:cs typeface="Arial"/>
              </a:rPr>
              <a:t>e </a:t>
            </a:r>
            <a:r>
              <a:rPr lang="it-IT" sz="1500" dirty="0" smtClean="0">
                <a:latin typeface="Century Gothic" panose="020B0502020202020204" pitchFamily="34" charset="0"/>
                <a:cs typeface="Arial"/>
              </a:rPr>
              <a:t>al racket</a:t>
            </a:r>
            <a:r>
              <a:rPr lang="it-IT" sz="1500" b="0" dirty="0">
                <a:latin typeface="Century Gothic" panose="020B0502020202020204" pitchFamily="34" charset="0"/>
                <a:cs typeface="Arial"/>
              </a:rPr>
              <a:t>. Il 12% degli imprenditori ha avuto notizia diretta di fenomeni di usura o estorsione nella propria zona di propria attività, il  dato risulta leggermente sopra quello nazionale </a:t>
            </a:r>
            <a:r>
              <a:rPr lang="it-IT" sz="1500" b="0" dirty="0" smtClean="0">
                <a:latin typeface="Century Gothic" panose="020B0502020202020204" pitchFamily="34" charset="0"/>
                <a:cs typeface="Arial"/>
              </a:rPr>
              <a:t>pari all’11%. La </a:t>
            </a:r>
            <a:r>
              <a:rPr lang="it-IT" sz="1500" b="0" dirty="0">
                <a:latin typeface="Century Gothic" panose="020B0502020202020204" pitchFamily="34" charset="0"/>
                <a:cs typeface="Arial"/>
              </a:rPr>
              <a:t>percentuale di imprenditori che sono molto preoccupati per il rischio di esposizione a fenomeni di usura e racket nella zona  in cui operano è del </a:t>
            </a:r>
            <a:r>
              <a:rPr lang="it-IT" sz="1500" b="0" dirty="0" smtClean="0">
                <a:latin typeface="Century Gothic" panose="020B0502020202020204" pitchFamily="34" charset="0"/>
                <a:cs typeface="Arial"/>
              </a:rPr>
              <a:t>17%, </a:t>
            </a:r>
            <a:r>
              <a:rPr lang="it-IT" sz="1500" b="0" dirty="0">
                <a:latin typeface="Century Gothic" panose="020B0502020202020204" pitchFamily="34" charset="0"/>
                <a:cs typeface="Arial"/>
              </a:rPr>
              <a:t>sostanzialmente in linea con la media nazionale pari al 17,7</a:t>
            </a:r>
            <a:r>
              <a:rPr lang="it-IT" sz="1500" b="0" dirty="0" smtClean="0">
                <a:latin typeface="Century Gothic" panose="020B0502020202020204" pitchFamily="34" charset="0"/>
                <a:cs typeface="Arial"/>
              </a:rPr>
              <a:t>%.</a:t>
            </a:r>
            <a:r>
              <a:rPr lang="it-IT" sz="1500" b="0" dirty="0" smtClean="0">
                <a:highlight>
                  <a:srgbClr val="FFFF00"/>
                </a:highlight>
                <a:latin typeface="Century Gothic" panose="020B0502020202020204" pitchFamily="34" charset="0"/>
                <a:cs typeface="Arial"/>
              </a:rPr>
              <a:t> </a:t>
            </a:r>
            <a:endParaRPr lang="it-IT" sz="1500" b="0" dirty="0">
              <a:highlight>
                <a:srgbClr val="FFFF00"/>
              </a:highlight>
              <a:latin typeface="Century Gothic" panose="020B0502020202020204" pitchFamily="34" charset="0"/>
              <a:cs typeface="Arial"/>
            </a:endParaRPr>
          </a:p>
          <a:p>
            <a:pPr marL="285750" lvl="0" indent="-285750" algn="just" eaLnBrk="1" hangingPunct="1">
              <a:lnSpc>
                <a:spcPct val="110000"/>
              </a:lnSpc>
              <a:spcBef>
                <a:spcPts val="1200"/>
              </a:spcBef>
              <a:buFont typeface="Arial" panose="020B0604020202020204" pitchFamily="34" charset="0"/>
              <a:buChar char="•"/>
              <a:defRPr/>
            </a:pPr>
            <a:r>
              <a:rPr lang="it-IT" sz="1500" b="0" dirty="0">
                <a:latin typeface="Century Gothic" panose="020B0502020202020204" pitchFamily="34" charset="0"/>
                <a:cs typeface="Arial"/>
              </a:rPr>
              <a:t>Di fronte a fenomeni di usura e racket il 52,7% delle imprese ritiene che si dovrebbe denunciare (un valore inferiore alla media nazionale </a:t>
            </a:r>
            <a:r>
              <a:rPr lang="it-IT" sz="1500" b="0" dirty="0" smtClean="0">
                <a:latin typeface="Century Gothic" panose="020B0502020202020204" pitchFamily="34" charset="0"/>
                <a:cs typeface="Arial"/>
              </a:rPr>
              <a:t>pari al </a:t>
            </a:r>
            <a:r>
              <a:rPr lang="it-IT" sz="1500" b="0" dirty="0">
                <a:latin typeface="Century Gothic" panose="020B0502020202020204" pitchFamily="34" charset="0"/>
                <a:cs typeface="Arial"/>
              </a:rPr>
              <a:t>58,4%) e il 33,4% dichiara che non saprebbe cosa fare (dato in linea con la media nazionale pari al 33,6%).</a:t>
            </a:r>
          </a:p>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Decoro urbano e qualità della vita. </a:t>
            </a:r>
            <a:r>
              <a:rPr lang="it-IT" sz="1500" b="0" dirty="0">
                <a:latin typeface="Century Gothic" panose="020B0502020202020204" pitchFamily="34" charset="0"/>
                <a:cs typeface="Arial"/>
              </a:rPr>
              <a:t>Il 16,9% delle imprese </a:t>
            </a:r>
            <a:r>
              <a:rPr lang="it-IT" sz="1500" b="0" dirty="0" smtClean="0">
                <a:latin typeface="Century Gothic" panose="020B0502020202020204" pitchFamily="34" charset="0"/>
                <a:cs typeface="Arial"/>
              </a:rPr>
              <a:t>che insistono nei centri urbani </a:t>
            </a:r>
            <a:r>
              <a:rPr lang="it-IT" sz="1500" b="0" dirty="0">
                <a:latin typeface="Century Gothic" panose="020B0502020202020204" pitchFamily="34" charset="0"/>
                <a:cs typeface="Arial"/>
              </a:rPr>
              <a:t>tra </a:t>
            </a:r>
            <a:r>
              <a:rPr lang="it-IT" sz="1500" b="0" dirty="0" smtClean="0">
                <a:latin typeface="Century Gothic" panose="020B0502020202020204" pitchFamily="34" charset="0"/>
                <a:cs typeface="Arial"/>
              </a:rPr>
              <a:t>10mila </a:t>
            </a:r>
            <a:r>
              <a:rPr lang="it-IT" sz="1500" b="0" dirty="0">
                <a:latin typeface="Century Gothic" panose="020B0502020202020204" pitchFamily="34" charset="0"/>
                <a:cs typeface="Arial"/>
              </a:rPr>
              <a:t>e </a:t>
            </a:r>
            <a:r>
              <a:rPr lang="it-IT" sz="1500" b="0" dirty="0" smtClean="0">
                <a:latin typeface="Century Gothic" panose="020B0502020202020204" pitchFamily="34" charset="0"/>
                <a:cs typeface="Arial"/>
              </a:rPr>
              <a:t>50mila </a:t>
            </a:r>
            <a:r>
              <a:rPr lang="it-IT" sz="1500" b="0" dirty="0">
                <a:latin typeface="Century Gothic" panose="020B0502020202020204" pitchFamily="34" charset="0"/>
                <a:cs typeface="Arial"/>
              </a:rPr>
              <a:t>abitanti ritengono che nell’ultimo biennio la qualità della vita sia peggiorata, </a:t>
            </a:r>
            <a:r>
              <a:rPr lang="it-IT" sz="1500" b="0" dirty="0" smtClean="0">
                <a:latin typeface="Century Gothic" panose="020B0502020202020204" pitchFamily="34" charset="0"/>
                <a:cs typeface="Arial"/>
              </a:rPr>
              <a:t>valore inferiore </a:t>
            </a:r>
            <a:r>
              <a:rPr lang="it-IT" sz="1500" b="0" dirty="0">
                <a:latin typeface="Century Gothic" panose="020B0502020202020204" pitchFamily="34" charset="0"/>
                <a:cs typeface="Arial"/>
              </a:rPr>
              <a:t>alla media nazionale </a:t>
            </a:r>
            <a:r>
              <a:rPr lang="it-IT" sz="1500" b="0" dirty="0" smtClean="0">
                <a:latin typeface="Century Gothic" panose="020B0502020202020204" pitchFamily="34" charset="0"/>
                <a:cs typeface="Arial"/>
              </a:rPr>
              <a:t>pari al </a:t>
            </a:r>
            <a:r>
              <a:rPr lang="it-IT" sz="1500" b="0" dirty="0">
                <a:latin typeface="Century Gothic" panose="020B0502020202020204" pitchFamily="34" charset="0"/>
                <a:cs typeface="Arial"/>
              </a:rPr>
              <a:t>19,9%. </a:t>
            </a:r>
            <a:r>
              <a:rPr lang="it-IT" sz="1500" b="0" i="0" u="none" strike="noStrike" kern="1200" dirty="0">
                <a:solidFill>
                  <a:srgbClr val="000000"/>
                </a:solidFill>
                <a:effectLst/>
                <a:latin typeface="Century Gothic" panose="020B0502020202020204" pitchFamily="34" charset="0"/>
              </a:rPr>
              <a:t>Nei centri di queste dimensioni </a:t>
            </a:r>
            <a:r>
              <a:rPr lang="it-IT" sz="1500" b="0" dirty="0">
                <a:solidFill>
                  <a:srgbClr val="000000"/>
                </a:solidFill>
                <a:latin typeface="Century Gothic" panose="020B0502020202020204" pitchFamily="34" charset="0"/>
              </a:rPr>
              <a:t>il 45% delle imprese considera degradata la periferia della città, mentre il centro storico è considerato degradato solo </a:t>
            </a:r>
            <a:r>
              <a:rPr lang="it-IT" sz="1500" b="0" dirty="0" smtClean="0">
                <a:solidFill>
                  <a:srgbClr val="000000"/>
                </a:solidFill>
                <a:latin typeface="Century Gothic" panose="020B0502020202020204" pitchFamily="34" charset="0"/>
              </a:rPr>
              <a:t>dall’11,8% </a:t>
            </a:r>
            <a:r>
              <a:rPr lang="it-IT" sz="1500" b="0" dirty="0">
                <a:solidFill>
                  <a:srgbClr val="000000"/>
                </a:solidFill>
                <a:latin typeface="Century Gothic" panose="020B0502020202020204" pitchFamily="34" charset="0"/>
              </a:rPr>
              <a:t>di queste. </a:t>
            </a:r>
            <a:r>
              <a:rPr lang="it-IT" sz="1500" b="0" i="0" u="none" strike="noStrike" kern="1200" dirty="0">
                <a:solidFill>
                  <a:srgbClr val="000000"/>
                </a:solidFill>
                <a:effectLst/>
                <a:latin typeface="Century Gothic" panose="020B0502020202020204" pitchFamily="34" charset="0"/>
              </a:rPr>
              <a:t>Il 54% delle imprese ha riscontrato fenomeni di degrado della zona in cui opera (il dato nazionale è pari al 64,9%).</a:t>
            </a:r>
            <a:endParaRPr lang="it-IT" sz="1500" b="0" dirty="0">
              <a:latin typeface="Century Gothic" panose="020B0502020202020204" pitchFamily="34" charset="0"/>
              <a:cs typeface="Arial"/>
            </a:endParaRPr>
          </a:p>
        </p:txBody>
      </p:sp>
    </p:spTree>
    <p:extLst>
      <p:ext uri="{BB962C8B-B14F-4D97-AF65-F5344CB8AC3E}">
        <p14:creationId xmlns:p14="http://schemas.microsoft.com/office/powerpoint/2010/main" val="2744220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9AABDCA-59DC-4512-9632-3EF0727EEE02}"/>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203864"/>
                </a:solidFill>
                <a:latin typeface="Century Gothic" panose="020B0502020202020204" pitchFamily="34" charset="0"/>
                <a:ea typeface="MS PGothic" charset="0"/>
                <a:cs typeface="Arial"/>
              </a:rPr>
              <a:t>Sintesi dei risultati</a:t>
            </a: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CENTRI URBANI TRA I </a:t>
            </a:r>
            <a:r>
              <a:rPr kumimoji="0" lang="it-IT" sz="2200" b="1" i="0" u="none" strike="noStrike" kern="1200" cap="none" spc="0" normalizeH="0" baseline="0" noProof="0" dirty="0" smtClean="0">
                <a:ln>
                  <a:noFill/>
                </a:ln>
                <a:solidFill>
                  <a:srgbClr val="000000"/>
                </a:solidFill>
                <a:effectLst/>
                <a:uLnTx/>
                <a:uFillTx/>
                <a:latin typeface="Century Gothic" panose="020B0502020202020204" pitchFamily="34" charset="0"/>
                <a:ea typeface="MS PGothic" charset="0"/>
                <a:cs typeface="Arial"/>
              </a:rPr>
              <a:t>50MILA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E I </a:t>
            </a:r>
            <a:r>
              <a:rPr kumimoji="0" lang="it-IT" sz="2200" b="1" i="0" u="none" strike="noStrike" kern="1200" cap="none" spc="0" normalizeH="0" baseline="0" noProof="0" dirty="0" smtClean="0">
                <a:ln>
                  <a:noFill/>
                </a:ln>
                <a:solidFill>
                  <a:srgbClr val="000000"/>
                </a:solidFill>
                <a:effectLst/>
                <a:uLnTx/>
                <a:uFillTx/>
                <a:latin typeface="Century Gothic" panose="020B0502020202020204" pitchFamily="34" charset="0"/>
                <a:ea typeface="MS PGothic" charset="0"/>
                <a:cs typeface="Arial"/>
              </a:rPr>
              <a:t>250MILA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ABITANTI</a:t>
            </a:r>
          </a:p>
        </p:txBody>
      </p:sp>
      <p:sp>
        <p:nvSpPr>
          <p:cNvPr id="3" name="CasellaDiTesto 9">
            <a:extLst>
              <a:ext uri="{FF2B5EF4-FFF2-40B4-BE49-F238E27FC236}">
                <a16:creationId xmlns:a16="http://schemas.microsoft.com/office/drawing/2014/main" xmlns="" id="{A93E67B5-9D87-47BD-B679-363F04023677}"/>
              </a:ext>
            </a:extLst>
          </p:cNvPr>
          <p:cNvSpPr txBox="1">
            <a:spLocks noChangeArrowheads="1"/>
          </p:cNvSpPr>
          <p:nvPr/>
        </p:nvSpPr>
        <p:spPr bwMode="auto">
          <a:xfrm>
            <a:off x="335360" y="774197"/>
            <a:ext cx="11377180" cy="56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285750" marR="0" lvl="0" indent="-285750" algn="just" defTabSz="914400" rtl="0" eaLnBrk="1" fontAlgn="base" latinLnBrk="0" hangingPunct="1">
              <a:lnSpc>
                <a:spcPct val="110000"/>
              </a:lnSpc>
              <a:spcBef>
                <a:spcPts val="1200"/>
              </a:spcBef>
              <a:spcAft>
                <a:spcPct val="0"/>
              </a:spcAft>
              <a:buClrTx/>
              <a:buSzTx/>
              <a:buFont typeface="Arial" panose="020B0604020202020204" pitchFamily="34" charset="0"/>
              <a:buChar char="•"/>
              <a:tabLst/>
              <a:defRPr/>
            </a:pPr>
            <a:r>
              <a:rPr lang="it-IT" sz="1500" b="0" dirty="0">
                <a:latin typeface="Century Gothic" panose="020B0502020202020204" pitchFamily="34" charset="0"/>
                <a:cs typeface="Arial"/>
              </a:rPr>
              <a:t>I</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n Italia ci sono 130 comuni tra i </a:t>
            </a:r>
            <a:r>
              <a:rPr kumimoji="0" lang="it-IT" sz="1500" b="0" i="0" strike="noStrike" kern="1200" cap="none" spc="0" normalizeH="0" baseline="0" noProof="0" dirty="0" smtClean="0">
                <a:ln>
                  <a:noFill/>
                </a:ln>
                <a:effectLst/>
                <a:uLnTx/>
                <a:uFillTx/>
                <a:latin typeface="Century Gothic" panose="020B0502020202020204" pitchFamily="34" charset="0"/>
                <a:ea typeface="MS PGothic" panose="020B0600070205080204" pitchFamily="34" charset="-128"/>
                <a:cs typeface="Arial"/>
              </a:rPr>
              <a:t>50mila </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e i </a:t>
            </a:r>
            <a:r>
              <a:rPr kumimoji="0" lang="it-IT" sz="1500" b="0" i="0" strike="noStrike" kern="1200" cap="none" spc="0" normalizeH="0" baseline="0" noProof="0" dirty="0" smtClean="0">
                <a:ln>
                  <a:noFill/>
                </a:ln>
                <a:effectLst/>
                <a:uLnTx/>
                <a:uFillTx/>
                <a:latin typeface="Century Gothic" panose="020B0502020202020204" pitchFamily="34" charset="0"/>
                <a:ea typeface="MS PGothic" panose="020B0600070205080204" pitchFamily="34" charset="-128"/>
                <a:cs typeface="Arial"/>
              </a:rPr>
              <a:t>250mila </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abitanti, nei comuni di questa ampiezza risiedono </a:t>
            </a:r>
            <a:r>
              <a:rPr lang="it-IT" sz="1500" b="0" dirty="0">
                <a:latin typeface="Century Gothic" panose="020B0502020202020204" pitchFamily="34" charset="0"/>
                <a:cs typeface="Arial"/>
              </a:rPr>
              <a:t>11.367.983 abitanti, </a:t>
            </a:r>
          </a:p>
          <a:p>
            <a:pPr marL="285750" marR="0" lvl="0" indent="-285750" algn="just" defTabSz="914400" rtl="0" eaLnBrk="1" fontAlgn="base" latinLnBrk="0" hangingPunct="1">
              <a:lnSpc>
                <a:spcPct val="110000"/>
              </a:lnSpc>
              <a:spcBef>
                <a:spcPts val="1200"/>
              </a:spcBef>
              <a:spcAft>
                <a:spcPct val="0"/>
              </a:spcAft>
              <a:buClrTx/>
              <a:buSzTx/>
              <a:buFont typeface="Arial" panose="020B0604020202020204" pitchFamily="34" charset="0"/>
              <a:buChar char="•"/>
              <a:tabLst/>
              <a:defRPr/>
            </a:pPr>
            <a:r>
              <a:rPr lang="it-IT" sz="1500" dirty="0">
                <a:latin typeface="Century Gothic" panose="020B0502020202020204" pitchFamily="34" charset="0"/>
                <a:cs typeface="Arial"/>
              </a:rPr>
              <a:t>I livelli di sicurezza. </a:t>
            </a:r>
            <a:r>
              <a:rPr lang="it-IT" sz="1500" b="0" dirty="0">
                <a:latin typeface="Century Gothic" panose="020B0502020202020204" pitchFamily="34" charset="0"/>
                <a:cs typeface="Arial"/>
              </a:rPr>
              <a:t>Nelle città tra i </a:t>
            </a:r>
            <a:r>
              <a:rPr lang="it-IT" sz="1500" b="0" dirty="0" smtClean="0">
                <a:latin typeface="Century Gothic" panose="020B0502020202020204" pitchFamily="34" charset="0"/>
                <a:cs typeface="Arial"/>
              </a:rPr>
              <a:t>50mila </a:t>
            </a:r>
            <a:r>
              <a:rPr lang="it-IT" sz="1500" b="0" dirty="0">
                <a:latin typeface="Century Gothic" panose="020B0502020202020204" pitchFamily="34" charset="0"/>
                <a:cs typeface="Arial"/>
              </a:rPr>
              <a:t>e i </a:t>
            </a:r>
            <a:r>
              <a:rPr lang="it-IT" sz="1500" b="0" dirty="0" smtClean="0">
                <a:latin typeface="Century Gothic" panose="020B0502020202020204" pitchFamily="34" charset="0"/>
                <a:cs typeface="Arial"/>
              </a:rPr>
              <a:t>250mila </a:t>
            </a:r>
            <a:r>
              <a:rPr lang="it-IT" sz="1500" b="0" dirty="0">
                <a:latin typeface="Century Gothic" panose="020B0502020202020204" pitchFamily="34" charset="0"/>
                <a:cs typeface="Arial"/>
              </a:rPr>
              <a:t>abitanti l’11,6% delle imprese del terziario di mercato percepisce un peggioramento dei livelli di sicurezza nel 2021. Questo valore è in linea con la media nazionale che si attesta all’11,8%. L’usura è il fenomeno criminale percepito in maggior crescita dagli imprenditori del terziario di mercato (per il 24,9%), un dato leggermente inferiore di quello nazionale pari al 27%. </a:t>
            </a:r>
            <a:r>
              <a:rPr lang="it-IT" sz="1500" b="0" dirty="0" err="1">
                <a:latin typeface="Century Gothic" panose="020B0502020202020204" pitchFamily="34" charset="0"/>
                <a:cs typeface="Arial"/>
              </a:rPr>
              <a:t>ll</a:t>
            </a:r>
            <a:r>
              <a:rPr lang="it-IT" sz="1500" b="0" dirty="0">
                <a:latin typeface="Century Gothic" panose="020B0502020202020204" pitchFamily="34" charset="0"/>
                <a:cs typeface="Arial"/>
              </a:rPr>
              <a:t> racket è in crescita per il 20,7% delle imprese, </a:t>
            </a:r>
            <a:r>
              <a:rPr lang="it-IT" sz="1500" b="0" dirty="0" smtClean="0">
                <a:latin typeface="Century Gothic" panose="020B0502020202020204" pitchFamily="34" charset="0"/>
                <a:cs typeface="Arial"/>
              </a:rPr>
              <a:t>dato </a:t>
            </a:r>
            <a:r>
              <a:rPr lang="it-IT" sz="1500" b="0" dirty="0">
                <a:latin typeface="Century Gothic" panose="020B0502020202020204" pitchFamily="34" charset="0"/>
                <a:cs typeface="Arial"/>
              </a:rPr>
              <a:t>sovrapponibile a quello nazionale del 21%. </a:t>
            </a:r>
          </a:p>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L’esposizione all’usura e al racket</a:t>
            </a:r>
            <a:r>
              <a:rPr lang="it-IT" sz="1500" b="0" dirty="0" smtClean="0">
                <a:latin typeface="Century Gothic" panose="020B0502020202020204" pitchFamily="34" charset="0"/>
                <a:cs typeface="Arial"/>
              </a:rPr>
              <a:t>. </a:t>
            </a:r>
            <a:r>
              <a:rPr lang="it-IT" sz="1500" b="0" dirty="0">
                <a:latin typeface="Century Gothic" panose="020B0502020202020204" pitchFamily="34" charset="0"/>
                <a:cs typeface="Arial"/>
              </a:rPr>
              <a:t>L’11,8% degli imprenditori ha avuto notizia diretta di fenomeni di usura o estorsione nella propria zona di propria attività, </a:t>
            </a:r>
            <a:r>
              <a:rPr lang="it-IT" sz="1500" b="0" dirty="0" smtClean="0">
                <a:latin typeface="Century Gothic" panose="020B0502020202020204" pitchFamily="34" charset="0"/>
                <a:cs typeface="Arial"/>
              </a:rPr>
              <a:t>valore in linea con quello </a:t>
            </a:r>
            <a:r>
              <a:rPr lang="it-IT" sz="1500" b="0" dirty="0">
                <a:latin typeface="Century Gothic" panose="020B0502020202020204" pitchFamily="34" charset="0"/>
                <a:cs typeface="Arial"/>
              </a:rPr>
              <a:t>nazionale pari all’11%. </a:t>
            </a:r>
            <a:r>
              <a:rPr lang="it-IT" sz="1500" b="0" dirty="0" smtClean="0">
                <a:latin typeface="Century Gothic" panose="020B0502020202020204" pitchFamily="34" charset="0"/>
                <a:cs typeface="Arial"/>
              </a:rPr>
              <a:t>La </a:t>
            </a:r>
            <a:r>
              <a:rPr lang="it-IT" sz="1500" b="0" dirty="0">
                <a:latin typeface="Century Gothic" panose="020B0502020202020204" pitchFamily="34" charset="0"/>
                <a:cs typeface="Arial"/>
              </a:rPr>
              <a:t>percentuale di imprenditori che sono molto preoccupati per il rischio di esposizione a fenomeni di usura e racket nella zona  in cui operano è del 18%, </a:t>
            </a:r>
            <a:r>
              <a:rPr lang="it-IT" sz="1500" b="0" dirty="0" smtClean="0">
                <a:latin typeface="Century Gothic" panose="020B0502020202020204" pitchFamily="34" charset="0"/>
                <a:cs typeface="Arial"/>
              </a:rPr>
              <a:t>dato in </a:t>
            </a:r>
            <a:r>
              <a:rPr lang="it-IT" sz="1500" b="0" dirty="0">
                <a:latin typeface="Century Gothic" panose="020B0502020202020204" pitchFamily="34" charset="0"/>
                <a:cs typeface="Arial"/>
              </a:rPr>
              <a:t>linea con la media nazionale pari al 17,7%. </a:t>
            </a:r>
            <a:endParaRPr lang="it-IT" sz="1500" b="0" dirty="0" smtClean="0">
              <a:latin typeface="Century Gothic" panose="020B0502020202020204" pitchFamily="34" charset="0"/>
              <a:cs typeface="Arial"/>
            </a:endParaRPr>
          </a:p>
          <a:p>
            <a:pPr marL="285750" lvl="0" indent="-285750" algn="just" eaLnBrk="1" hangingPunct="1">
              <a:lnSpc>
                <a:spcPct val="110000"/>
              </a:lnSpc>
              <a:spcBef>
                <a:spcPts val="1200"/>
              </a:spcBef>
              <a:buFont typeface="Arial" panose="020B0604020202020204" pitchFamily="34" charset="0"/>
              <a:buChar char="•"/>
              <a:defRPr/>
            </a:pPr>
            <a:r>
              <a:rPr lang="it-IT" sz="1500" b="0" dirty="0" smtClean="0">
                <a:latin typeface="Century Gothic" panose="020B0502020202020204" pitchFamily="34" charset="0"/>
                <a:cs typeface="Arial"/>
              </a:rPr>
              <a:t>Di </a:t>
            </a:r>
            <a:r>
              <a:rPr lang="it-IT" sz="1500" b="0" dirty="0">
                <a:latin typeface="Century Gothic" panose="020B0502020202020204" pitchFamily="34" charset="0"/>
                <a:cs typeface="Arial"/>
              </a:rPr>
              <a:t>fronte a fenomeni di usura e racket il 51,8% delle imprese ritiene che si dovrebbe denunciare (un valore inferiore alla media nazionale del 58,4%), mentre il 27,2% dichiara che non saprebbe cosa fare (dato inferiore alla media nazionale pari al 33,6%).</a:t>
            </a:r>
          </a:p>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Decoro urbano e qualità della vita. </a:t>
            </a:r>
            <a:r>
              <a:rPr lang="it-IT" sz="1500" b="0" dirty="0">
                <a:latin typeface="Century Gothic" panose="020B0502020202020204" pitchFamily="34" charset="0"/>
                <a:cs typeface="Arial"/>
              </a:rPr>
              <a:t>Il 18,4% delle imprese che insistono </a:t>
            </a:r>
            <a:r>
              <a:rPr lang="it-IT" sz="1500" b="0" dirty="0" smtClean="0">
                <a:latin typeface="Century Gothic" panose="020B0502020202020204" pitchFamily="34" charset="0"/>
                <a:cs typeface="Arial"/>
              </a:rPr>
              <a:t>nelle città tra </a:t>
            </a:r>
            <a:r>
              <a:rPr lang="it-IT" sz="1500" b="0" dirty="0">
                <a:latin typeface="Century Gothic" panose="020B0502020202020204" pitchFamily="34" charset="0"/>
                <a:cs typeface="Arial"/>
              </a:rPr>
              <a:t>i </a:t>
            </a:r>
            <a:r>
              <a:rPr lang="it-IT" sz="1500" b="0" dirty="0" smtClean="0">
                <a:latin typeface="Century Gothic" panose="020B0502020202020204" pitchFamily="34" charset="0"/>
                <a:cs typeface="Arial"/>
              </a:rPr>
              <a:t>50mila </a:t>
            </a:r>
            <a:r>
              <a:rPr lang="it-IT" sz="1500" b="0" dirty="0">
                <a:latin typeface="Century Gothic" panose="020B0502020202020204" pitchFamily="34" charset="0"/>
                <a:cs typeface="Arial"/>
              </a:rPr>
              <a:t>e i </a:t>
            </a:r>
            <a:r>
              <a:rPr lang="it-IT" sz="1500" b="0" dirty="0" smtClean="0">
                <a:latin typeface="Century Gothic" panose="020B0502020202020204" pitchFamily="34" charset="0"/>
                <a:cs typeface="Arial"/>
              </a:rPr>
              <a:t>250mila </a:t>
            </a:r>
            <a:r>
              <a:rPr lang="it-IT" sz="1500" b="0" dirty="0">
                <a:latin typeface="Century Gothic" panose="020B0502020202020204" pitchFamily="34" charset="0"/>
                <a:cs typeface="Arial"/>
              </a:rPr>
              <a:t>abitanti ritiene che nell’ultimo biennio la qualità della vita sia peggiorata, </a:t>
            </a:r>
            <a:r>
              <a:rPr lang="it-IT" sz="1500" b="0" dirty="0" smtClean="0">
                <a:latin typeface="Century Gothic" panose="020B0502020202020204" pitchFamily="34" charset="0"/>
                <a:cs typeface="Arial"/>
              </a:rPr>
              <a:t>valore leggermente inferiore alla </a:t>
            </a:r>
            <a:r>
              <a:rPr lang="it-IT" sz="1500" b="0" dirty="0">
                <a:latin typeface="Century Gothic" panose="020B0502020202020204" pitchFamily="34" charset="0"/>
                <a:cs typeface="Arial"/>
              </a:rPr>
              <a:t>media </a:t>
            </a:r>
            <a:r>
              <a:rPr lang="it-IT" sz="1500" b="0" dirty="0" smtClean="0">
                <a:latin typeface="Century Gothic" panose="020B0502020202020204" pitchFamily="34" charset="0"/>
                <a:cs typeface="Arial"/>
              </a:rPr>
              <a:t>nazionale del </a:t>
            </a:r>
            <a:r>
              <a:rPr lang="it-IT" sz="1500" b="0" dirty="0">
                <a:latin typeface="Century Gothic" panose="020B0502020202020204" pitchFamily="34" charset="0"/>
                <a:cs typeface="Arial"/>
              </a:rPr>
              <a:t>19,9%. </a:t>
            </a:r>
            <a:r>
              <a:rPr lang="it-IT" sz="1500" b="0" i="0" u="none" strike="noStrike" kern="1200" dirty="0">
                <a:solidFill>
                  <a:srgbClr val="000000"/>
                </a:solidFill>
                <a:effectLst/>
                <a:latin typeface="Century Gothic" panose="020B0502020202020204" pitchFamily="34" charset="0"/>
              </a:rPr>
              <a:t>Nei centri di queste dimensioni </a:t>
            </a:r>
            <a:r>
              <a:rPr lang="it-IT" sz="1500" b="0" dirty="0">
                <a:solidFill>
                  <a:srgbClr val="000000"/>
                </a:solidFill>
                <a:latin typeface="Century Gothic" panose="020B0502020202020204" pitchFamily="34" charset="0"/>
              </a:rPr>
              <a:t>il 44% delle imprese considera degradata la periferia della propria città, mentre il centro storico è considerato degradato dal 20,3% di queste. </a:t>
            </a:r>
            <a:r>
              <a:rPr lang="it-IT" sz="1500" b="0" i="0" u="none" strike="noStrike" kern="1200" dirty="0">
                <a:solidFill>
                  <a:srgbClr val="000000"/>
                </a:solidFill>
                <a:effectLst/>
                <a:latin typeface="Century Gothic" panose="020B0502020202020204" pitchFamily="34" charset="0"/>
              </a:rPr>
              <a:t>Il 58% delle imprese ha riscontrato fenomeni di degrado della zona in cui </a:t>
            </a:r>
            <a:r>
              <a:rPr lang="it-IT" sz="1500" b="0" i="0" u="none" strike="noStrike" kern="1200" dirty="0" smtClean="0">
                <a:solidFill>
                  <a:srgbClr val="000000"/>
                </a:solidFill>
                <a:effectLst/>
                <a:latin typeface="Century Gothic" panose="020B0502020202020204" pitchFamily="34" charset="0"/>
              </a:rPr>
              <a:t>opera </a:t>
            </a:r>
            <a:r>
              <a:rPr lang="it-IT" sz="1500" b="0" i="0" u="none" strike="noStrike" kern="1200" dirty="0">
                <a:solidFill>
                  <a:srgbClr val="000000"/>
                </a:solidFill>
                <a:effectLst/>
                <a:latin typeface="Century Gothic" panose="020B0502020202020204" pitchFamily="34" charset="0"/>
              </a:rPr>
              <a:t>(il dato nazionale è pari al 64,9%).</a:t>
            </a:r>
            <a:endParaRPr lang="it-IT" sz="1500" b="0" dirty="0">
              <a:latin typeface="Century Gothic" panose="020B0502020202020204" pitchFamily="34" charset="0"/>
              <a:cs typeface="Arial"/>
            </a:endParaRPr>
          </a:p>
        </p:txBody>
      </p:sp>
    </p:spTree>
    <p:extLst>
      <p:ext uri="{BB962C8B-B14F-4D97-AF65-F5344CB8AC3E}">
        <p14:creationId xmlns:p14="http://schemas.microsoft.com/office/powerpoint/2010/main" val="1973058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9AABDCA-59DC-4512-9632-3EF0727EEE02}"/>
              </a:ext>
            </a:extLst>
          </p:cNvPr>
          <p:cNvSpPr txBox="1">
            <a:spLocks/>
          </p:cNvSpPr>
          <p:nvPr/>
        </p:nvSpPr>
        <p:spPr>
          <a:xfrm>
            <a:off x="335360" y="248643"/>
            <a:ext cx="11809312" cy="409440"/>
          </a:xfrm>
          <a:prstGeom prst="rect">
            <a:avLst/>
          </a:prstGeom>
        </p:spPr>
        <p:txBody>
          <a:bodyPr wrap="square" lIns="67500" tIns="35100" rIns="67500" bIns="351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it-IT" sz="2200" dirty="0">
                <a:solidFill>
                  <a:srgbClr val="203864"/>
                </a:solidFill>
                <a:latin typeface="Century Gothic" panose="020B0502020202020204" pitchFamily="34" charset="0"/>
                <a:ea typeface="MS PGothic" charset="0"/>
                <a:cs typeface="Arial"/>
              </a:rPr>
              <a:t>Sintesi dei risultati</a:t>
            </a:r>
            <a:r>
              <a:rPr kumimoji="0" lang="it-IT" sz="2200" b="1" i="0" u="none" strike="noStrike" kern="1200" cap="none" spc="0" normalizeH="0" baseline="0" noProof="0" dirty="0">
                <a:ln>
                  <a:noFill/>
                </a:ln>
                <a:solidFill>
                  <a:srgbClr val="203864"/>
                </a:solidFill>
                <a:effectLst/>
                <a:uLnTx/>
                <a:uFillTx/>
                <a:latin typeface="Century Gothic" panose="020B0502020202020204" pitchFamily="34" charset="0"/>
                <a:ea typeface="MS PGothic" charset="0"/>
                <a:cs typeface="Arial"/>
              </a:rPr>
              <a:t>| </a:t>
            </a:r>
            <a:r>
              <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rPr>
              <a:t>CENTRI URBANI </a:t>
            </a:r>
            <a:r>
              <a:rPr lang="it-IT" sz="2200" dirty="0">
                <a:solidFill>
                  <a:srgbClr val="000000"/>
                </a:solidFill>
                <a:latin typeface="Century Gothic" panose="020B0502020202020204" pitchFamily="34" charset="0"/>
                <a:ea typeface="MS PGothic" charset="0"/>
                <a:cs typeface="Arial"/>
              </a:rPr>
              <a:t>OLTRE I </a:t>
            </a:r>
            <a:r>
              <a:rPr lang="it-IT" sz="2200" dirty="0" smtClean="0">
                <a:solidFill>
                  <a:srgbClr val="000000"/>
                </a:solidFill>
                <a:latin typeface="Century Gothic" panose="020B0502020202020204" pitchFamily="34" charset="0"/>
                <a:ea typeface="MS PGothic" charset="0"/>
                <a:cs typeface="Arial"/>
              </a:rPr>
              <a:t>250MILA </a:t>
            </a:r>
            <a:r>
              <a:rPr lang="it-IT" sz="2200" dirty="0">
                <a:solidFill>
                  <a:srgbClr val="000000"/>
                </a:solidFill>
                <a:latin typeface="Century Gothic" panose="020B0502020202020204" pitchFamily="34" charset="0"/>
                <a:ea typeface="MS PGothic" charset="0"/>
                <a:cs typeface="Arial"/>
              </a:rPr>
              <a:t>ABITANTI</a:t>
            </a:r>
            <a:endParaRPr kumimoji="0" lang="it-IT" sz="2200" b="1" i="0" u="none" strike="noStrike" kern="1200" cap="none" spc="0" normalizeH="0" baseline="0" noProof="0" dirty="0">
              <a:ln>
                <a:noFill/>
              </a:ln>
              <a:solidFill>
                <a:srgbClr val="000000"/>
              </a:solidFill>
              <a:effectLst/>
              <a:uLnTx/>
              <a:uFillTx/>
              <a:latin typeface="Century Gothic" panose="020B0502020202020204" pitchFamily="34" charset="0"/>
              <a:ea typeface="MS PGothic" charset="0"/>
              <a:cs typeface="Arial"/>
            </a:endParaRPr>
          </a:p>
        </p:txBody>
      </p:sp>
      <p:sp>
        <p:nvSpPr>
          <p:cNvPr id="3" name="CasellaDiTesto 9">
            <a:extLst>
              <a:ext uri="{FF2B5EF4-FFF2-40B4-BE49-F238E27FC236}">
                <a16:creationId xmlns:a16="http://schemas.microsoft.com/office/drawing/2014/main" xmlns="" id="{A93E67B5-9D87-47BD-B679-363F04023677}"/>
              </a:ext>
            </a:extLst>
          </p:cNvPr>
          <p:cNvSpPr txBox="1">
            <a:spLocks noChangeArrowheads="1"/>
          </p:cNvSpPr>
          <p:nvPr/>
        </p:nvSpPr>
        <p:spPr bwMode="auto">
          <a:xfrm>
            <a:off x="335360" y="774197"/>
            <a:ext cx="11377180" cy="553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b="1">
                <a:solidFill>
                  <a:schemeClr val="tx1"/>
                </a:solidFill>
                <a:latin typeface="Arial" panose="020B0604020202020204" pitchFamily="34" charset="0"/>
                <a:ea typeface="MS PGothic" panose="020B0600070205080204" pitchFamily="34" charset="-128"/>
              </a:defRPr>
            </a:lvl1pPr>
            <a:lvl2pPr marL="742950" indent="-285750">
              <a:defRPr sz="800" b="1">
                <a:solidFill>
                  <a:schemeClr val="tx1"/>
                </a:solidFill>
                <a:latin typeface="Arial" panose="020B0604020202020204" pitchFamily="34" charset="0"/>
                <a:ea typeface="MS PGothic" panose="020B0600070205080204" pitchFamily="34" charset="-128"/>
              </a:defRPr>
            </a:lvl2pPr>
            <a:lvl3pPr marL="1143000" indent="-228600">
              <a:defRPr sz="800" b="1">
                <a:solidFill>
                  <a:schemeClr val="tx1"/>
                </a:solidFill>
                <a:latin typeface="Arial" panose="020B0604020202020204" pitchFamily="34" charset="0"/>
                <a:ea typeface="MS PGothic" panose="020B0600070205080204" pitchFamily="34" charset="-128"/>
              </a:defRPr>
            </a:lvl3pPr>
            <a:lvl4pPr marL="1600200" indent="-228600">
              <a:defRPr sz="800" b="1">
                <a:solidFill>
                  <a:schemeClr val="tx1"/>
                </a:solidFill>
                <a:latin typeface="Arial" panose="020B0604020202020204" pitchFamily="34" charset="0"/>
                <a:ea typeface="MS PGothic" panose="020B0600070205080204" pitchFamily="34" charset="-128"/>
              </a:defRPr>
            </a:lvl4pPr>
            <a:lvl5pPr marL="2057400" indent="-228600">
              <a:defRPr sz="8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800" b="1">
                <a:solidFill>
                  <a:schemeClr val="tx1"/>
                </a:solidFill>
                <a:latin typeface="Arial" panose="020B0604020202020204" pitchFamily="34" charset="0"/>
                <a:ea typeface="MS PGothic" panose="020B0600070205080204" pitchFamily="34" charset="-128"/>
              </a:defRPr>
            </a:lvl9pPr>
          </a:lstStyle>
          <a:p>
            <a:pPr marL="285750" marR="0" lvl="0" indent="-285750" algn="just" defTabSz="914400" rtl="0" eaLnBrk="1" fontAlgn="base" latinLnBrk="0" hangingPunct="1">
              <a:lnSpc>
                <a:spcPct val="110000"/>
              </a:lnSpc>
              <a:spcBef>
                <a:spcPts val="1200"/>
              </a:spcBef>
              <a:spcAft>
                <a:spcPct val="0"/>
              </a:spcAft>
              <a:buClrTx/>
              <a:buSzTx/>
              <a:buFont typeface="Arial" panose="020B0604020202020204" pitchFamily="34" charset="0"/>
              <a:buChar char="•"/>
              <a:tabLst/>
              <a:defRPr/>
            </a:pPr>
            <a:r>
              <a:rPr lang="it-IT" sz="1500" b="0" dirty="0">
                <a:latin typeface="Century Gothic" panose="020B0502020202020204" pitchFamily="34" charset="0"/>
                <a:cs typeface="Arial"/>
              </a:rPr>
              <a:t>I</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n Italia ci sono 12 comuni </a:t>
            </a:r>
            <a:r>
              <a:rPr lang="it-IT" sz="1500" b="0" dirty="0">
                <a:latin typeface="Century Gothic" panose="020B0502020202020204" pitchFamily="34" charset="0"/>
                <a:cs typeface="Arial"/>
              </a:rPr>
              <a:t>oltre </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i </a:t>
            </a:r>
            <a:r>
              <a:rPr kumimoji="0" lang="it-IT" sz="1500" b="0" i="0" strike="noStrike" kern="1200" cap="none" spc="0" normalizeH="0" baseline="0" noProof="0" dirty="0" smtClean="0">
                <a:ln>
                  <a:noFill/>
                </a:ln>
                <a:effectLst/>
                <a:uLnTx/>
                <a:uFillTx/>
                <a:latin typeface="Century Gothic" panose="020B0502020202020204" pitchFamily="34" charset="0"/>
                <a:ea typeface="MS PGothic" panose="020B0600070205080204" pitchFamily="34" charset="-128"/>
                <a:cs typeface="Arial"/>
              </a:rPr>
              <a:t>250mila </a:t>
            </a:r>
            <a:r>
              <a:rPr kumimoji="0" lang="it-IT" sz="1500" b="0" i="0" strike="noStrike" kern="1200" cap="none" spc="0" normalizeH="0" baseline="0" noProof="0" dirty="0">
                <a:ln>
                  <a:noFill/>
                </a:ln>
                <a:effectLst/>
                <a:uLnTx/>
                <a:uFillTx/>
                <a:latin typeface="Century Gothic" panose="020B0502020202020204" pitchFamily="34" charset="0"/>
                <a:ea typeface="MS PGothic" panose="020B0600070205080204" pitchFamily="34" charset="-128"/>
                <a:cs typeface="Arial"/>
              </a:rPr>
              <a:t>abitanti, nei comuni più grandi risiedono 9</a:t>
            </a:r>
            <a:r>
              <a:rPr lang="it-IT" sz="1500" b="0" dirty="0">
                <a:latin typeface="Century Gothic" panose="020B0502020202020204" pitchFamily="34" charset="0"/>
                <a:cs typeface="Arial"/>
              </a:rPr>
              <a:t>.021.182 abitanti. </a:t>
            </a:r>
          </a:p>
          <a:p>
            <a:pPr marL="285750" marR="0" lvl="0" indent="-285750" algn="just" defTabSz="914400" rtl="0" eaLnBrk="1" fontAlgn="base" latinLnBrk="0" hangingPunct="1">
              <a:lnSpc>
                <a:spcPct val="110000"/>
              </a:lnSpc>
              <a:spcBef>
                <a:spcPts val="1200"/>
              </a:spcBef>
              <a:spcAft>
                <a:spcPct val="0"/>
              </a:spcAft>
              <a:buClrTx/>
              <a:buSzTx/>
              <a:buFont typeface="Arial" panose="020B0604020202020204" pitchFamily="34" charset="0"/>
              <a:buChar char="•"/>
              <a:tabLst/>
              <a:defRPr/>
            </a:pPr>
            <a:r>
              <a:rPr lang="it-IT" sz="1500" dirty="0">
                <a:latin typeface="Century Gothic" panose="020B0502020202020204" pitchFamily="34" charset="0"/>
                <a:cs typeface="Arial"/>
              </a:rPr>
              <a:t>I livelli di sicurezza. </a:t>
            </a:r>
            <a:r>
              <a:rPr lang="it-IT" sz="1500" b="0" dirty="0">
                <a:latin typeface="Century Gothic" panose="020B0502020202020204" pitchFamily="34" charset="0"/>
                <a:cs typeface="Arial"/>
              </a:rPr>
              <a:t>Nei centri urbani con oltre </a:t>
            </a:r>
            <a:r>
              <a:rPr lang="it-IT" sz="1500" b="0" dirty="0" smtClean="0">
                <a:latin typeface="Century Gothic" panose="020B0502020202020204" pitchFamily="34" charset="0"/>
                <a:cs typeface="Arial"/>
              </a:rPr>
              <a:t>250mila </a:t>
            </a:r>
            <a:r>
              <a:rPr lang="it-IT" sz="1500" b="0" dirty="0">
                <a:latin typeface="Century Gothic" panose="020B0502020202020204" pitchFamily="34" charset="0"/>
                <a:cs typeface="Arial"/>
              </a:rPr>
              <a:t>abitanti le imprese del terziario di mercato che percepiscono un peggioramento dei livelli di sicurezza nel 2021 sono l’16,2</a:t>
            </a:r>
            <a:r>
              <a:rPr lang="it-IT" sz="1500" b="0" dirty="0" smtClean="0">
                <a:latin typeface="Century Gothic" panose="020B0502020202020204" pitchFamily="34" charset="0"/>
                <a:cs typeface="Arial"/>
              </a:rPr>
              <a:t>%, valore </a:t>
            </a:r>
            <a:r>
              <a:rPr lang="it-IT" sz="1500" b="0" dirty="0">
                <a:latin typeface="Century Gothic" panose="020B0502020202020204" pitchFamily="34" charset="0"/>
                <a:cs typeface="Arial"/>
              </a:rPr>
              <a:t>più </a:t>
            </a:r>
            <a:r>
              <a:rPr lang="it-IT" sz="1500" b="0" dirty="0" smtClean="0">
                <a:latin typeface="Century Gothic" panose="020B0502020202020204" pitchFamily="34" charset="0"/>
                <a:cs typeface="Arial"/>
              </a:rPr>
              <a:t>elevato </a:t>
            </a:r>
            <a:r>
              <a:rPr lang="it-IT" sz="1500" b="0" dirty="0">
                <a:latin typeface="Century Gothic" panose="020B0502020202020204" pitchFamily="34" charset="0"/>
                <a:cs typeface="Arial"/>
              </a:rPr>
              <a:t>rispetto alla media nazionale pari all’11,8%. L’usura è il fenomeno criminale percepito in maggior crescita dagli imprenditori del terziario di mercato (per il 30%), un dato superiore alla media nazionale che è pari al 27%. </a:t>
            </a:r>
            <a:r>
              <a:rPr lang="it-IT" sz="1500" b="0" dirty="0" err="1">
                <a:latin typeface="Century Gothic" panose="020B0502020202020204" pitchFamily="34" charset="0"/>
                <a:cs typeface="Arial"/>
              </a:rPr>
              <a:t>ll</a:t>
            </a:r>
            <a:r>
              <a:rPr lang="it-IT" sz="1500" b="0" dirty="0">
                <a:latin typeface="Century Gothic" panose="020B0502020202020204" pitchFamily="34" charset="0"/>
                <a:cs typeface="Arial"/>
              </a:rPr>
              <a:t> racket è in crescita per il 21,4% delle imprese, dato in linea con quello nazionale del 21%. In generale, l’andamento dei fenomeni criminali rilevati nelle grandi città risulta in maggior crescita rispetto alla media nazionale.</a:t>
            </a:r>
          </a:p>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L’esposizione all’usura e al racket</a:t>
            </a:r>
            <a:r>
              <a:rPr lang="it-IT" sz="1500" b="0" dirty="0">
                <a:latin typeface="Century Gothic" panose="020B0502020202020204" pitchFamily="34" charset="0"/>
                <a:cs typeface="Arial"/>
              </a:rPr>
              <a:t>. Il 11,6% degli imprenditori ha avuto notizia diretta di fenomeni di usura o estorsione nella propria zona di propria attività, valore </a:t>
            </a:r>
            <a:r>
              <a:rPr lang="it-IT" sz="1500" b="0" dirty="0" smtClean="0">
                <a:latin typeface="Century Gothic" panose="020B0502020202020204" pitchFamily="34" charset="0"/>
                <a:cs typeface="Arial"/>
              </a:rPr>
              <a:t>simile </a:t>
            </a:r>
            <a:r>
              <a:rPr lang="it-IT" sz="1500" b="0" dirty="0">
                <a:latin typeface="Century Gothic" panose="020B0502020202020204" pitchFamily="34" charset="0"/>
                <a:cs typeface="Arial"/>
              </a:rPr>
              <a:t>a quello nazionale pari all’11</a:t>
            </a:r>
            <a:r>
              <a:rPr lang="it-IT" sz="1500" b="0" dirty="0" smtClean="0">
                <a:latin typeface="Century Gothic" panose="020B0502020202020204" pitchFamily="34" charset="0"/>
                <a:cs typeface="Arial"/>
              </a:rPr>
              <a:t>%. Il 22% </a:t>
            </a:r>
            <a:r>
              <a:rPr lang="it-IT" sz="1500" b="0" dirty="0">
                <a:latin typeface="Century Gothic" panose="020B0502020202020204" pitchFamily="34" charset="0"/>
                <a:cs typeface="Arial"/>
              </a:rPr>
              <a:t>degli imprenditori è molto preoccupato per il rischio di esposizione a fenomeni di usura e racket, valore </a:t>
            </a:r>
            <a:r>
              <a:rPr lang="it-IT" sz="1500" b="0" dirty="0" smtClean="0">
                <a:latin typeface="Century Gothic" panose="020B0502020202020204" pitchFamily="34" charset="0"/>
                <a:cs typeface="Arial"/>
              </a:rPr>
              <a:t>superiore </a:t>
            </a:r>
            <a:r>
              <a:rPr lang="it-IT" sz="1500" b="0" dirty="0">
                <a:latin typeface="Century Gothic" panose="020B0502020202020204" pitchFamily="34" charset="0"/>
                <a:cs typeface="Arial"/>
              </a:rPr>
              <a:t>rispetto alla media nazionale del 17,7%. </a:t>
            </a:r>
            <a:endParaRPr lang="it-IT" sz="1500" b="0" dirty="0" smtClean="0">
              <a:latin typeface="Century Gothic" panose="020B0502020202020204" pitchFamily="34" charset="0"/>
              <a:cs typeface="Arial"/>
            </a:endParaRPr>
          </a:p>
          <a:p>
            <a:pPr marL="285750" lvl="0" indent="-285750" algn="just" eaLnBrk="1" hangingPunct="1">
              <a:lnSpc>
                <a:spcPct val="110000"/>
              </a:lnSpc>
              <a:spcBef>
                <a:spcPts val="1200"/>
              </a:spcBef>
              <a:buFont typeface="Arial" panose="020B0604020202020204" pitchFamily="34" charset="0"/>
              <a:buChar char="•"/>
              <a:defRPr/>
            </a:pPr>
            <a:r>
              <a:rPr lang="it-IT" sz="1500" b="0" dirty="0" smtClean="0">
                <a:latin typeface="Century Gothic" panose="020B0502020202020204" pitchFamily="34" charset="0"/>
                <a:cs typeface="Arial"/>
              </a:rPr>
              <a:t>Di </a:t>
            </a:r>
            <a:r>
              <a:rPr lang="it-IT" sz="1500" b="0" dirty="0">
                <a:latin typeface="Century Gothic" panose="020B0502020202020204" pitchFamily="34" charset="0"/>
                <a:cs typeface="Arial"/>
              </a:rPr>
              <a:t>fronte a fenomeni di usura e racket il 52,4% delle imprese ritiene che si dovrebbe denunciare (un valore inferiore alla media nazionale del 58,4%) e il 23,6% dichiara che non saprebbe cosa fare (dato inferiore alla media nazionale pari al 33,6%).</a:t>
            </a:r>
          </a:p>
          <a:p>
            <a:pPr marL="285750" lvl="0" indent="-285750" algn="just" eaLnBrk="1" hangingPunct="1">
              <a:lnSpc>
                <a:spcPct val="110000"/>
              </a:lnSpc>
              <a:spcBef>
                <a:spcPts val="1200"/>
              </a:spcBef>
              <a:buFont typeface="Arial" panose="020B0604020202020204" pitchFamily="34" charset="0"/>
              <a:buChar char="•"/>
              <a:defRPr/>
            </a:pPr>
            <a:r>
              <a:rPr lang="it-IT" sz="1500" dirty="0">
                <a:latin typeface="Century Gothic" panose="020B0502020202020204" pitchFamily="34" charset="0"/>
                <a:cs typeface="Arial"/>
              </a:rPr>
              <a:t>Decoro urbano e qualità della vita. </a:t>
            </a:r>
            <a:r>
              <a:rPr lang="it-IT" sz="1500" b="0" dirty="0">
                <a:latin typeface="Century Gothic" panose="020B0502020202020204" pitchFamily="34" charset="0"/>
                <a:cs typeface="Arial"/>
              </a:rPr>
              <a:t>Un quarto delle imprese </a:t>
            </a:r>
            <a:r>
              <a:rPr lang="it-IT" sz="1500" b="0" dirty="0" smtClean="0">
                <a:latin typeface="Century Gothic" panose="020B0502020202020204" pitchFamily="34" charset="0"/>
                <a:cs typeface="Arial"/>
              </a:rPr>
              <a:t>delle grandi città ritiene </a:t>
            </a:r>
            <a:r>
              <a:rPr lang="it-IT" sz="1500" b="0" dirty="0">
                <a:latin typeface="Century Gothic" panose="020B0502020202020204" pitchFamily="34" charset="0"/>
                <a:cs typeface="Arial"/>
              </a:rPr>
              <a:t>che nell’ultimo biennio la qualità della vita </a:t>
            </a:r>
            <a:r>
              <a:rPr lang="it-IT" sz="1500" b="0" dirty="0" smtClean="0">
                <a:latin typeface="Century Gothic" panose="020B0502020202020204" pitchFamily="34" charset="0"/>
                <a:cs typeface="Arial"/>
              </a:rPr>
              <a:t>sia </a:t>
            </a:r>
            <a:r>
              <a:rPr lang="it-IT" sz="1500" b="0" dirty="0">
                <a:latin typeface="Century Gothic" panose="020B0502020202020204" pitchFamily="34" charset="0"/>
                <a:cs typeface="Arial"/>
              </a:rPr>
              <a:t>peggiorata, la media nazionale è del 19,9%. </a:t>
            </a:r>
            <a:r>
              <a:rPr lang="it-IT" sz="1500" b="0" i="0" u="none" strike="noStrike" kern="1200" dirty="0">
                <a:solidFill>
                  <a:srgbClr val="000000"/>
                </a:solidFill>
                <a:effectLst/>
                <a:latin typeface="Century Gothic" panose="020B0502020202020204" pitchFamily="34" charset="0"/>
              </a:rPr>
              <a:t>Ma è soprattutto il degrado urbano a caratterizzare </a:t>
            </a:r>
            <a:r>
              <a:rPr lang="it-IT" sz="1500" b="0" i="0" u="none" strike="noStrike" kern="1200" dirty="0" smtClean="0">
                <a:solidFill>
                  <a:srgbClr val="000000"/>
                </a:solidFill>
                <a:effectLst/>
                <a:latin typeface="Century Gothic" panose="020B0502020202020204" pitchFamily="34" charset="0"/>
              </a:rPr>
              <a:t>le grandi città: </a:t>
            </a:r>
            <a:r>
              <a:rPr lang="it-IT" sz="1500" b="0" dirty="0">
                <a:solidFill>
                  <a:srgbClr val="000000"/>
                </a:solidFill>
                <a:latin typeface="Century Gothic" panose="020B0502020202020204" pitchFamily="34" charset="0"/>
              </a:rPr>
              <a:t>il 52% delle imprese considera degradata la </a:t>
            </a:r>
            <a:r>
              <a:rPr lang="it-IT" sz="1500" b="0" dirty="0" smtClean="0">
                <a:solidFill>
                  <a:srgbClr val="000000"/>
                </a:solidFill>
                <a:latin typeface="Century Gothic" panose="020B0502020202020204" pitchFamily="34" charset="0"/>
              </a:rPr>
              <a:t>periferia</a:t>
            </a:r>
            <a:r>
              <a:rPr lang="it-IT" sz="1500" b="0" dirty="0">
                <a:solidFill>
                  <a:srgbClr val="000000"/>
                </a:solidFill>
                <a:latin typeface="Century Gothic" panose="020B0502020202020204" pitchFamily="34" charset="0"/>
              </a:rPr>
              <a:t>, mentre il centro storico è considerato degradato dal 39,7</a:t>
            </a:r>
            <a:r>
              <a:rPr lang="it-IT" sz="1500" b="0" dirty="0" smtClean="0">
                <a:solidFill>
                  <a:srgbClr val="000000"/>
                </a:solidFill>
                <a:latin typeface="Century Gothic" panose="020B0502020202020204" pitchFamily="34" charset="0"/>
              </a:rPr>
              <a:t>% di queste. I</a:t>
            </a:r>
            <a:r>
              <a:rPr lang="it-IT" sz="1500" b="0" i="0" u="none" strike="noStrike" kern="1200" dirty="0" smtClean="0">
                <a:solidFill>
                  <a:srgbClr val="000000"/>
                </a:solidFill>
                <a:effectLst/>
                <a:latin typeface="Century Gothic" panose="020B0502020202020204" pitchFamily="34" charset="0"/>
              </a:rPr>
              <a:t>l </a:t>
            </a:r>
            <a:r>
              <a:rPr lang="it-IT" sz="1500" b="0" i="0" u="none" strike="noStrike" kern="1200" dirty="0">
                <a:solidFill>
                  <a:srgbClr val="000000"/>
                </a:solidFill>
                <a:effectLst/>
                <a:latin typeface="Century Gothic" panose="020B0502020202020204" pitchFamily="34" charset="0"/>
              </a:rPr>
              <a:t>70% delle imprese ha riscontrato fenomeni di degrado della zona in cui </a:t>
            </a:r>
            <a:r>
              <a:rPr lang="it-IT" sz="1500" b="0" dirty="0" smtClean="0">
                <a:solidFill>
                  <a:srgbClr val="000000"/>
                </a:solidFill>
                <a:latin typeface="Century Gothic" panose="020B0502020202020204" pitchFamily="34" charset="0"/>
              </a:rPr>
              <a:t>opera</a:t>
            </a:r>
            <a:r>
              <a:rPr lang="it-IT" sz="1500" b="0" i="0" u="none" strike="noStrike" kern="1200" dirty="0" smtClean="0">
                <a:solidFill>
                  <a:srgbClr val="000000"/>
                </a:solidFill>
                <a:effectLst/>
                <a:latin typeface="Century Gothic" panose="020B0502020202020204" pitchFamily="34" charset="0"/>
              </a:rPr>
              <a:t> </a:t>
            </a:r>
            <a:r>
              <a:rPr lang="it-IT" sz="1500" b="0" i="0" u="none" strike="noStrike" kern="1200" dirty="0">
                <a:solidFill>
                  <a:srgbClr val="000000"/>
                </a:solidFill>
                <a:effectLst/>
                <a:latin typeface="Century Gothic" panose="020B0502020202020204" pitchFamily="34" charset="0"/>
              </a:rPr>
              <a:t>(il dato nazionale è pari al 64,9%).</a:t>
            </a:r>
            <a:endParaRPr lang="it-IT" sz="1500" b="0" dirty="0">
              <a:latin typeface="Century Gothic" panose="020B0502020202020204" pitchFamily="34" charset="0"/>
              <a:cs typeface="Arial"/>
            </a:endParaRPr>
          </a:p>
        </p:txBody>
      </p:sp>
    </p:spTree>
    <p:extLst>
      <p:ext uri="{BB962C8B-B14F-4D97-AF65-F5344CB8AC3E}">
        <p14:creationId xmlns:p14="http://schemas.microsoft.com/office/powerpoint/2010/main" val="1014449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2">
            <a:extLst>
              <a:ext uri="{FF2B5EF4-FFF2-40B4-BE49-F238E27FC236}">
                <a16:creationId xmlns:a16="http://schemas.microsoft.com/office/drawing/2014/main" xmlns="" id="{69667BC6-55AA-49D6-87C3-DE4AC4778590}"/>
              </a:ext>
            </a:extLst>
          </p:cNvPr>
          <p:cNvSpPr>
            <a:spLocks noChangeArrowheads="1"/>
          </p:cNvSpPr>
          <p:nvPr/>
        </p:nvSpPr>
        <p:spPr bwMode="auto">
          <a:xfrm>
            <a:off x="623392" y="420352"/>
            <a:ext cx="241604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4400" b="1" i="0" strike="noStrike" kern="1200" cap="none" spc="0" normalizeH="0" baseline="0" noProof="0">
                <a:ln>
                  <a:noFill/>
                </a:ln>
                <a:solidFill>
                  <a:srgbClr val="203864"/>
                </a:solidFill>
                <a:effectLst/>
                <a:uLnTx/>
                <a:uFillTx/>
                <a:latin typeface="Century Gothic" panose="020B0502020202020204" pitchFamily="34" charset="0"/>
                <a:ea typeface="MS PGothic" panose="020B0600070205080204" pitchFamily="34" charset="-128"/>
                <a:cs typeface="+mn-cs"/>
              </a:rPr>
              <a:t>Agenda</a:t>
            </a:r>
          </a:p>
        </p:txBody>
      </p:sp>
      <p:sp>
        <p:nvSpPr>
          <p:cNvPr id="11" name="CasellaDiTesto 10">
            <a:extLst>
              <a:ext uri="{FF2B5EF4-FFF2-40B4-BE49-F238E27FC236}">
                <a16:creationId xmlns:a16="http://schemas.microsoft.com/office/drawing/2014/main" xmlns="" id="{D63F6662-1686-4BAE-9354-A20069459C0E}"/>
              </a:ext>
            </a:extLst>
          </p:cNvPr>
          <p:cNvSpPr txBox="1"/>
          <p:nvPr/>
        </p:nvSpPr>
        <p:spPr>
          <a:xfrm>
            <a:off x="4358311" y="1623299"/>
            <a:ext cx="7833689" cy="4154984"/>
          </a:xfrm>
          <a:prstGeom prst="rect">
            <a:avLst/>
          </a:prstGeom>
          <a:noFill/>
        </p:spPr>
        <p:txBody>
          <a:bodyPr wrap="square">
            <a:spAutoFit/>
          </a:bodyPr>
          <a:lstStyle/>
          <a:p>
            <a:pPr>
              <a:lnSpc>
                <a:spcPct val="200000"/>
              </a:lnSpc>
              <a:spcBef>
                <a:spcPts val="0"/>
              </a:spcBef>
            </a:pPr>
            <a:r>
              <a:rPr lang="it-IT" sz="2200" b="0" dirty="0">
                <a:latin typeface="Century Gothic" panose="020B0502020202020204" pitchFamily="34" charset="0"/>
                <a:cs typeface="Arial" panose="020B0604020202020204" pitchFamily="34" charset="0"/>
              </a:rPr>
              <a:t>PRESENTAZIONE </a:t>
            </a:r>
            <a: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t/>
            </a:r>
            <a:br>
              <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rPr>
            </a:br>
            <a:r>
              <a:rPr lang="it-IT" sz="2200" b="0" dirty="0">
                <a:latin typeface="Century Gothic" panose="020B0502020202020204" pitchFamily="34" charset="0"/>
                <a:cs typeface="Arial" panose="020B0604020202020204" pitchFamily="34" charset="0"/>
              </a:rPr>
              <a:t>SINTESI DEI RISULTATI PER DIMENSIONI DEI CENTRI </a:t>
            </a:r>
            <a:r>
              <a:rPr lang="it-IT" sz="2200" b="0" dirty="0" smtClean="0">
                <a:latin typeface="Century Gothic" panose="020B0502020202020204" pitchFamily="34" charset="0"/>
                <a:cs typeface="Arial" panose="020B0604020202020204" pitchFamily="34" charset="0"/>
              </a:rPr>
              <a:t>URBANI</a:t>
            </a:r>
            <a:endParaRPr lang="it-IT" sz="2200" b="0" dirty="0">
              <a:latin typeface="Century Gothic" panose="020B0502020202020204" pitchFamily="34" charset="0"/>
              <a:cs typeface="Arial" panose="020B0604020202020204" pitchFamily="34" charset="0"/>
            </a:endParaRPr>
          </a:p>
          <a:p>
            <a:pPr>
              <a:lnSpc>
                <a:spcPct val="200000"/>
              </a:lnSpc>
              <a:spcBef>
                <a:spcPts val="0"/>
              </a:spcBef>
            </a:pPr>
            <a:r>
              <a:rPr lang="it-IT" sz="2200" dirty="0">
                <a:solidFill>
                  <a:srgbClr val="002060"/>
                </a:solidFill>
                <a:latin typeface="Century Gothic" panose="020B0502020202020204" pitchFamily="34" charset="0"/>
                <a:cs typeface="Arial" panose="020B0604020202020204" pitchFamily="34" charset="0"/>
              </a:rPr>
              <a:t>PRESSIONE DEI FENOMENI CRIMINALI SULLE IMPRESE </a:t>
            </a:r>
            <a:r>
              <a:rPr lang="it-IT" sz="2200" b="0" dirty="0">
                <a:latin typeface="Century Gothic" panose="020B0502020202020204" pitchFamily="34" charset="0"/>
                <a:ea typeface="MS PGothic" panose="020B0600070205080204" pitchFamily="34" charset="-128"/>
                <a:cs typeface="Arial" panose="020B0604020202020204" pitchFamily="34" charset="0"/>
              </a:rPr>
              <a:t>DECORO URBANO E QUALITÀ DELLA VITA</a:t>
            </a:r>
          </a:p>
          <a:p>
            <a:pPr>
              <a:lnSpc>
                <a:spcPct val="200000"/>
              </a:lnSpc>
              <a:spcBef>
                <a:spcPts val="0"/>
              </a:spcBef>
            </a:pPr>
            <a:r>
              <a:rPr lang="it-IT" sz="2200" b="0" dirty="0">
                <a:latin typeface="Century Gothic" panose="020B0502020202020204" pitchFamily="34" charset="0"/>
                <a:ea typeface="MS PGothic" panose="020B0600070205080204" pitchFamily="34" charset="-128"/>
                <a:cs typeface="Arial" panose="020B0604020202020204" pitchFamily="34" charset="0"/>
              </a:rPr>
              <a:t>NOTA METODOLOGICA</a:t>
            </a:r>
          </a:p>
          <a:p>
            <a:pPr>
              <a:lnSpc>
                <a:spcPct val="200000"/>
              </a:lnSpc>
              <a:spcBef>
                <a:spcPts val="0"/>
              </a:spcBef>
            </a:pPr>
            <a:endParaRPr lang="it-IT" sz="2200" b="0" dirty="0">
              <a:solidFill>
                <a:schemeClr val="tx2">
                  <a:lumMod val="65000"/>
                  <a:lumOff val="35000"/>
                </a:schemeClr>
              </a:solidFill>
              <a:latin typeface="Century Gothic" panose="020B0502020202020204" pitchFamily="34" charset="0"/>
              <a:ea typeface="MS PGothic" panose="020B0600070205080204" pitchFamily="34" charset="-128"/>
              <a:cs typeface="Arial" panose="020B0604020202020204" pitchFamily="34" charset="0"/>
            </a:endParaRPr>
          </a:p>
        </p:txBody>
      </p:sp>
      <p:pic>
        <p:nvPicPr>
          <p:cNvPr id="16" name="Elemento grafico 15">
            <a:extLst>
              <a:ext uri="{FF2B5EF4-FFF2-40B4-BE49-F238E27FC236}">
                <a16:creationId xmlns:a16="http://schemas.microsoft.com/office/drawing/2014/main" xmlns="" id="{BC06CD54-C8FE-4F28-8265-4AB50B5A4CB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626829" y="1853470"/>
            <a:ext cx="504000" cy="504000"/>
          </a:xfrm>
          <a:prstGeom prst="rect">
            <a:avLst/>
          </a:prstGeom>
        </p:spPr>
      </p:pic>
      <p:pic>
        <p:nvPicPr>
          <p:cNvPr id="17" name="Elemento grafico 16">
            <a:extLst>
              <a:ext uri="{FF2B5EF4-FFF2-40B4-BE49-F238E27FC236}">
                <a16:creationId xmlns:a16="http://schemas.microsoft.com/office/drawing/2014/main" xmlns="" id="{62F31498-E0B5-407E-B734-B04437A6485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3736376" y="4507953"/>
            <a:ext cx="504000" cy="504000"/>
          </a:xfrm>
          <a:prstGeom prst="rect">
            <a:avLst/>
          </a:prstGeom>
        </p:spPr>
      </p:pic>
      <p:pic>
        <p:nvPicPr>
          <p:cNvPr id="4" name="Immagine 3">
            <a:extLst>
              <a:ext uri="{FF2B5EF4-FFF2-40B4-BE49-F238E27FC236}">
                <a16:creationId xmlns:a16="http://schemas.microsoft.com/office/drawing/2014/main" xmlns="" id="{08689C6F-A44D-4DCD-9510-4DDFD9CA2F62}"/>
              </a:ext>
            </a:extLst>
          </p:cNvPr>
          <p:cNvPicPr>
            <a:picLocks noChangeAspect="1"/>
          </p:cNvPicPr>
          <p:nvPr/>
        </p:nvPicPr>
        <p:blipFill>
          <a:blip r:embed="rId7"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736376" y="3143443"/>
            <a:ext cx="504000" cy="504000"/>
          </a:xfrm>
          <a:prstGeom prst="rect">
            <a:avLst/>
          </a:prstGeom>
        </p:spPr>
      </p:pic>
      <p:pic>
        <p:nvPicPr>
          <p:cNvPr id="7" name="Immagine 6">
            <a:extLst>
              <a:ext uri="{FF2B5EF4-FFF2-40B4-BE49-F238E27FC236}">
                <a16:creationId xmlns:a16="http://schemas.microsoft.com/office/drawing/2014/main" xmlns="" id="{8B02999C-84BC-449F-AF2E-DE262989D60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736376" y="3825698"/>
            <a:ext cx="504000" cy="504000"/>
          </a:xfrm>
          <a:prstGeom prst="rect">
            <a:avLst/>
          </a:prstGeom>
        </p:spPr>
      </p:pic>
      <p:pic>
        <p:nvPicPr>
          <p:cNvPr id="3" name="Immagine 2">
            <a:extLst>
              <a:ext uri="{FF2B5EF4-FFF2-40B4-BE49-F238E27FC236}">
                <a16:creationId xmlns:a16="http://schemas.microsoft.com/office/drawing/2014/main" xmlns="" id="{4C995103-A3F3-4AF0-9BED-0FEE7954368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89317" y="2528302"/>
            <a:ext cx="504000" cy="504000"/>
          </a:xfrm>
          <a:prstGeom prst="rect">
            <a:avLst/>
          </a:prstGeom>
        </p:spPr>
      </p:pic>
    </p:spTree>
    <p:extLst>
      <p:ext uri="{BB962C8B-B14F-4D97-AF65-F5344CB8AC3E}">
        <p14:creationId xmlns:p14="http://schemas.microsoft.com/office/powerpoint/2010/main" val="2294006924"/>
      </p:ext>
    </p:extLst>
  </p:cSld>
  <p:clrMapOvr>
    <a:masterClrMapping/>
  </p:clrMapOvr>
</p:sld>
</file>

<file path=ppt/theme/theme1.xml><?xml version="1.0" encoding="utf-8"?>
<a:theme xmlns:a="http://schemas.openxmlformats.org/drawingml/2006/main" name="R01">
  <a:themeElements>
    <a:clrScheme name="R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2700" cap="flat" cmpd="sng" algn="ctr">
          <a:solidFill>
            <a:srgbClr val="33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lnDef>
  </a:objectDefaults>
  <a:extraClrSchemeLst>
    <a:extraClrScheme>
      <a:clrScheme name="R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0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09A590F881C925499B5FDE9F93779D88" ma:contentTypeVersion="" ma:contentTypeDescription="Creare un nuovo documento." ma:contentTypeScope="" ma:versionID="00723d9a52b5a3c26cb973f2a1f66367">
  <xsd:schema xmlns:xsd="http://www.w3.org/2001/XMLSchema" xmlns:xs="http://www.w3.org/2001/XMLSchema" xmlns:p="http://schemas.microsoft.com/office/2006/metadata/properties" xmlns:ns2="55e365c9-6f6a-4bd2-8eaf-0182297569ef" targetNamespace="http://schemas.microsoft.com/office/2006/metadata/properties" ma:root="true" ma:fieldsID="122eeee373db1e44422b0b1d5965bd8e" ns2:_="">
    <xsd:import namespace="55e365c9-6f6a-4bd2-8eaf-0182297569e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e365c9-6f6a-4bd2-8eaf-0182297569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66A4AC-CECE-4402-85C5-CE92D2128196}">
  <ds:schemaRefs>
    <ds:schemaRef ds:uri="55e365c9-6f6a-4bd2-8eaf-0182297569e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F1951CF-BE3B-4C5E-A000-532719F0A5F5}">
  <ds:schemaRefs>
    <ds:schemaRef ds:uri="http://schemas.microsoft.com/sharepoint/v3/contenttype/forms"/>
  </ds:schemaRefs>
</ds:datastoreItem>
</file>

<file path=customXml/itemProps3.xml><?xml version="1.0" encoding="utf-8"?>
<ds:datastoreItem xmlns:ds="http://schemas.openxmlformats.org/officeDocument/2006/customXml" ds:itemID="{9F5D7010-C1EF-4A34-9CB2-FFEDAA2E6452}">
  <ds:schemaRefs>
    <ds:schemaRef ds:uri="http://schemas.microsoft.com/office/2006/metadata/properties"/>
    <ds:schemaRef ds:uri="55e365c9-6f6a-4bd2-8eaf-0182297569ef"/>
    <ds:schemaRef ds:uri="http://purl.org/dc/terms/"/>
    <ds:schemaRef ds:uri="http://schemas.openxmlformats.org/package/2006/metadata/core-properties"/>
    <ds:schemaRef ds:uri="http://purl.org/dc/dcmitype/"/>
    <ds:schemaRef ds:uri="http://purl.org/dc/elements/1.1/"/>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1261</TotalTime>
  <Words>3761</Words>
  <Application>Microsoft Office PowerPoint</Application>
  <PresentationFormat>Personalizzato</PresentationFormat>
  <Paragraphs>549</Paragraphs>
  <Slides>23</Slides>
  <Notes>9</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R01</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subject>.</dc:subject>
  <dc:creator>.</dc:creator>
  <cp:keywords>.</cp:keywords>
  <dc:description>.</dc:description>
  <cp:lastModifiedBy>Castellucci</cp:lastModifiedBy>
  <cp:revision>30</cp:revision>
  <cp:lastPrinted>2022-04-08T08:28:55Z</cp:lastPrinted>
  <dcterms:created xsi:type="dcterms:W3CDTF">2009-02-16T05:35:06Z</dcterms:created>
  <dcterms:modified xsi:type="dcterms:W3CDTF">2022-04-13T07:48:06Z</dcterms:modified>
  <cp:categor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0x01010009A590F881C925499B5FDE9F93779D88</vt:lpwstr>
  </property>
</Properties>
</file>